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67" y="107424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36" y="8136604"/>
                </a:moveTo>
                <a:lnTo>
                  <a:pt x="0" y="8136604"/>
                </a:lnTo>
                <a:lnTo>
                  <a:pt x="0" y="0"/>
                </a:lnTo>
                <a:lnTo>
                  <a:pt x="15423097" y="0"/>
                </a:lnTo>
                <a:lnTo>
                  <a:pt x="15423097" y="8136604"/>
                </a:lnTo>
                <a:lnTo>
                  <a:pt x="7711936" y="8136604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31361" y="1074236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876" y="742250"/>
                </a:moveTo>
                <a:lnTo>
                  <a:pt x="0" y="742250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50"/>
                </a:lnTo>
                <a:lnTo>
                  <a:pt x="7711876" y="742250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30320" y="1298929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9559" y="1411198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19">
                <a:moveTo>
                  <a:pt x="319786" y="1435"/>
                </a:moveTo>
                <a:lnTo>
                  <a:pt x="127" y="0"/>
                </a:lnTo>
                <a:lnTo>
                  <a:pt x="0" y="18719"/>
                </a:lnTo>
                <a:lnTo>
                  <a:pt x="319659" y="20167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842869" y="129887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7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29230" y="678967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49791" y="2440152"/>
            <a:ext cx="8019415" cy="2122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49791" y="2440152"/>
            <a:ext cx="8019415" cy="2122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22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Relationship Id="rId9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572" y="1774107"/>
            <a:ext cx="12419330" cy="2536825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  <a:tabLst>
                <a:tab pos="1514475" algn="l"/>
                <a:tab pos="4143375" algn="l"/>
                <a:tab pos="4894580" algn="l"/>
                <a:tab pos="7898765" algn="l"/>
                <a:tab pos="8274684" algn="l"/>
              </a:tabLst>
            </a:pPr>
            <a:r>
              <a:rPr dirty="0" sz="5450" spc="420"/>
              <a:t>Streamlining	</a:t>
            </a:r>
            <a:r>
              <a:rPr dirty="0" sz="5450"/>
              <a:t>Customer	</a:t>
            </a:r>
            <a:r>
              <a:rPr dirty="0" sz="5450" spc="125"/>
              <a:t>Feedback: </a:t>
            </a:r>
            <a:r>
              <a:rPr dirty="0" sz="5450" spc="130"/>
              <a:t> </a:t>
            </a:r>
            <a:r>
              <a:rPr dirty="0" sz="5450" spc="-380"/>
              <a:t>T</a:t>
            </a:r>
            <a:r>
              <a:rPr dirty="0" sz="5450" spc="-80"/>
              <a:t>h</a:t>
            </a:r>
            <a:r>
              <a:rPr dirty="0" sz="5450" spc="-75"/>
              <a:t>e</a:t>
            </a:r>
            <a:r>
              <a:rPr dirty="0" sz="5450"/>
              <a:t>	</a:t>
            </a:r>
            <a:r>
              <a:rPr dirty="0" sz="5450" spc="-1290"/>
              <a:t>O</a:t>
            </a:r>
            <a:r>
              <a:rPr dirty="0" sz="5450" spc="-80"/>
              <a:t>n</a:t>
            </a:r>
            <a:r>
              <a:rPr dirty="0" sz="5450" spc="1710"/>
              <a:t>li</a:t>
            </a:r>
            <a:r>
              <a:rPr dirty="0" sz="5450" spc="-80"/>
              <a:t>n</a:t>
            </a:r>
            <a:r>
              <a:rPr dirty="0" sz="5450" spc="-75"/>
              <a:t>e</a:t>
            </a:r>
            <a:r>
              <a:rPr dirty="0" sz="5450"/>
              <a:t>	</a:t>
            </a:r>
            <a:r>
              <a:rPr dirty="0" sz="5450" spc="-985"/>
              <a:t>C</a:t>
            </a:r>
            <a:r>
              <a:rPr dirty="0" sz="5450" spc="-80"/>
              <a:t>o</a:t>
            </a:r>
            <a:r>
              <a:rPr dirty="0" sz="5450" spc="-1590"/>
              <a:t>m</a:t>
            </a:r>
            <a:r>
              <a:rPr dirty="0" sz="5450" spc="-80"/>
              <a:t>p</a:t>
            </a:r>
            <a:r>
              <a:rPr dirty="0" sz="5450" spc="1710"/>
              <a:t>l</a:t>
            </a:r>
            <a:r>
              <a:rPr dirty="0" sz="5450" spc="-80"/>
              <a:t>a</a:t>
            </a:r>
            <a:r>
              <a:rPr dirty="0" sz="5450" spc="1710"/>
              <a:t>i</a:t>
            </a:r>
            <a:r>
              <a:rPr dirty="0" sz="5450" spc="-80"/>
              <a:t>n</a:t>
            </a:r>
            <a:r>
              <a:rPr dirty="0" sz="5450" spc="1440"/>
              <a:t>t</a:t>
            </a:r>
            <a:r>
              <a:rPr dirty="0" sz="5450"/>
              <a:t>	</a:t>
            </a:r>
            <a:r>
              <a:rPr dirty="0" sz="5450" spc="-985"/>
              <a:t>R</a:t>
            </a:r>
            <a:r>
              <a:rPr dirty="0" sz="5450" spc="-80"/>
              <a:t>eg</a:t>
            </a:r>
            <a:r>
              <a:rPr dirty="0" sz="5450" spc="1710"/>
              <a:t>i</a:t>
            </a:r>
            <a:r>
              <a:rPr dirty="0" sz="5450" spc="225"/>
              <a:t>s</a:t>
            </a:r>
            <a:r>
              <a:rPr dirty="0" sz="5450" spc="1435"/>
              <a:t>t</a:t>
            </a:r>
            <a:r>
              <a:rPr dirty="0" sz="5450" spc="1135"/>
              <a:t>r</a:t>
            </a:r>
            <a:r>
              <a:rPr dirty="0" sz="5450" spc="-80"/>
              <a:t>a</a:t>
            </a:r>
            <a:r>
              <a:rPr dirty="0" sz="5450" spc="1435"/>
              <a:t>t</a:t>
            </a:r>
            <a:r>
              <a:rPr dirty="0" sz="5450" spc="1710"/>
              <a:t>i</a:t>
            </a:r>
            <a:r>
              <a:rPr dirty="0" sz="5450" spc="-80"/>
              <a:t>o</a:t>
            </a:r>
            <a:r>
              <a:rPr dirty="0" sz="5450" spc="-50"/>
              <a:t>n  </a:t>
            </a:r>
            <a:r>
              <a:rPr dirty="0" sz="5450" spc="-75"/>
              <a:t>System</a:t>
            </a:r>
            <a:endParaRPr sz="5450"/>
          </a:p>
        </p:txBody>
      </p:sp>
      <p:sp>
        <p:nvSpPr>
          <p:cNvPr id="3" name="object 3"/>
          <p:cNvSpPr txBox="1"/>
          <p:nvPr/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7807" y="5327921"/>
            <a:ext cx="7576820" cy="3396615"/>
            <a:chOff x="367807" y="5327921"/>
            <a:chExt cx="7576820" cy="3396615"/>
          </a:xfrm>
        </p:grpSpPr>
        <p:sp>
          <p:nvSpPr>
            <p:cNvPr id="5" name="object 5"/>
            <p:cNvSpPr/>
            <p:nvPr/>
          </p:nvSpPr>
          <p:spPr>
            <a:xfrm>
              <a:off x="377164" y="5337276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5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56" y="3377387"/>
                  </a:lnTo>
                  <a:lnTo>
                    <a:pt x="4407725" y="3377387"/>
                  </a:lnTo>
                  <a:lnTo>
                    <a:pt x="44077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167" y="5337281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67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5" y="0"/>
                  </a:lnTo>
                  <a:lnTo>
                    <a:pt x="4407745" y="3377392"/>
                  </a:lnTo>
                  <a:lnTo>
                    <a:pt x="2203867" y="3377392"/>
                  </a:lnTo>
                  <a:close/>
                </a:path>
                <a:path w="4408170" h="3377565">
                  <a:moveTo>
                    <a:pt x="2203867" y="742285"/>
                  </a:moveTo>
                  <a:lnTo>
                    <a:pt x="0" y="742285"/>
                  </a:lnTo>
                  <a:lnTo>
                    <a:pt x="0" y="0"/>
                  </a:lnTo>
                  <a:lnTo>
                    <a:pt x="4407745" y="0"/>
                  </a:lnTo>
                  <a:lnTo>
                    <a:pt x="4407745" y="742285"/>
                  </a:lnTo>
                  <a:lnTo>
                    <a:pt x="2203867" y="742285"/>
                  </a:lnTo>
                  <a:close/>
                </a:path>
                <a:path w="4408170" h="3377565">
                  <a:moveTo>
                    <a:pt x="3883598" y="224636"/>
                  </a:moveTo>
                  <a:lnTo>
                    <a:pt x="4108949" y="449983"/>
                  </a:lnTo>
                </a:path>
                <a:path w="4408170" h="3377565">
                  <a:moveTo>
                    <a:pt x="4108225" y="224636"/>
                  </a:moveTo>
                  <a:lnTo>
                    <a:pt x="3882874" y="449983"/>
                  </a:lnTo>
                </a:path>
                <a:path w="4408170" h="3377565">
                  <a:moveTo>
                    <a:pt x="2812253" y="336941"/>
                  </a:moveTo>
                  <a:lnTo>
                    <a:pt x="3131928" y="338389"/>
                  </a:lnTo>
                </a:path>
                <a:path w="4408170" h="3377565">
                  <a:moveTo>
                    <a:pt x="3507763" y="449259"/>
                  </a:moveTo>
                  <a:lnTo>
                    <a:pt x="3395443" y="449259"/>
                  </a:lnTo>
                  <a:lnTo>
                    <a:pt x="3395443" y="224636"/>
                  </a:lnTo>
                  <a:lnTo>
                    <a:pt x="3620083" y="224636"/>
                  </a:lnTo>
                  <a:lnTo>
                    <a:pt x="3620083" y="449259"/>
                  </a:lnTo>
                  <a:lnTo>
                    <a:pt x="3507763" y="44925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" y="6915912"/>
              <a:ext cx="515112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711" y="6915912"/>
              <a:ext cx="460248" cy="947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7648" y="6915912"/>
              <a:ext cx="890015" cy="947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8559" y="6915912"/>
              <a:ext cx="487680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011" y="5330558"/>
              <a:ext cx="4429124" cy="3390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1653" y="6237630"/>
              <a:ext cx="152400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1653" y="6847230"/>
              <a:ext cx="152400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1653" y="7466355"/>
              <a:ext cx="152400" cy="152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1653" y="8075955"/>
              <a:ext cx="152400" cy="1524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648336" y="4476946"/>
            <a:ext cx="6160135" cy="3941445"/>
          </a:xfrm>
          <a:prstGeom prst="rect">
            <a:avLst/>
          </a:prstGeom>
        </p:spPr>
        <p:txBody>
          <a:bodyPr wrap="square" lIns="0" tIns="396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20"/>
              </a:spcBef>
              <a:tabLst>
                <a:tab pos="1789430" algn="l"/>
              </a:tabLst>
            </a:pPr>
            <a:r>
              <a:rPr dirty="0" sz="5150" spc="-500">
                <a:latin typeface="Microsoft Sans Serif"/>
                <a:cs typeface="Microsoft Sans Serif"/>
              </a:rPr>
              <a:t>Team	</a:t>
            </a:r>
            <a:r>
              <a:rPr dirty="0" sz="5150" spc="-70">
                <a:latin typeface="Microsoft Sans Serif"/>
                <a:cs typeface="Microsoft Sans Serif"/>
              </a:rPr>
              <a:t>members:</a:t>
            </a:r>
            <a:endParaRPr sz="5150">
              <a:latin typeface="Microsoft Sans Serif"/>
              <a:cs typeface="Microsoft Sans Serif"/>
            </a:endParaRPr>
          </a:p>
          <a:p>
            <a:pPr marL="1512570" marR="5080">
              <a:lnSpc>
                <a:spcPct val="101299"/>
              </a:lnSpc>
              <a:spcBef>
                <a:spcPts val="2300"/>
              </a:spcBef>
              <a:tabLst>
                <a:tab pos="3148330" algn="l"/>
              </a:tabLst>
            </a:pPr>
            <a:r>
              <a:rPr dirty="0" sz="4000" spc="165">
                <a:solidFill>
                  <a:srgbClr val="FFFFFF"/>
                </a:solidFill>
                <a:latin typeface="Microsoft Sans Serif"/>
                <a:cs typeface="Microsoft Sans Serif"/>
              </a:rPr>
              <a:t>S.G.Kaviya </a:t>
            </a:r>
            <a:r>
              <a:rPr dirty="0" sz="400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000" spc="140">
                <a:solidFill>
                  <a:srgbClr val="FFFFFF"/>
                </a:solidFill>
                <a:latin typeface="Microsoft Sans Serif"/>
                <a:cs typeface="Microsoft Sans Serif"/>
              </a:rPr>
              <a:t>Jancy.A </a:t>
            </a:r>
            <a:r>
              <a:rPr dirty="0" sz="400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300">
                <a:solidFill>
                  <a:srgbClr val="FFFFFF"/>
                </a:solidFill>
                <a:latin typeface="Microsoft Sans Serif"/>
                <a:cs typeface="Microsoft Sans Serif"/>
              </a:rPr>
              <a:t>Swathikasri.S </a:t>
            </a:r>
            <a:r>
              <a:rPr dirty="0" sz="3950" spc="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950" spc="165">
                <a:solidFill>
                  <a:srgbClr val="F6F3F3"/>
                </a:solidFill>
                <a:latin typeface="Microsoft Sans Serif"/>
                <a:cs typeface="Microsoft Sans Serif"/>
              </a:rPr>
              <a:t>Divya</a:t>
            </a:r>
            <a:r>
              <a:rPr dirty="0" sz="3950">
                <a:solidFill>
                  <a:srgbClr val="F6F3F3"/>
                </a:solidFill>
                <a:latin typeface="Microsoft Sans Serif"/>
                <a:cs typeface="Microsoft Sans Serif"/>
              </a:rPr>
              <a:t>	</a:t>
            </a:r>
            <a:r>
              <a:rPr dirty="0" sz="3950" spc="285">
                <a:solidFill>
                  <a:srgbClr val="F6F3F3"/>
                </a:solidFill>
                <a:latin typeface="Microsoft Sans Serif"/>
                <a:cs typeface="Microsoft Sans Serif"/>
              </a:rPr>
              <a:t>Dharshini.S</a:t>
            </a:r>
            <a:endParaRPr sz="3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6433800" cy="8155940"/>
            <a:chOff x="1422002" y="1064877"/>
            <a:chExt cx="16433800" cy="8155940"/>
          </a:xfrm>
        </p:grpSpPr>
        <p:sp>
          <p:nvSpPr>
            <p:cNvPr id="3" name="object 3"/>
            <p:cNvSpPr/>
            <p:nvPr/>
          </p:nvSpPr>
          <p:spPr>
            <a:xfrm>
              <a:off x="14305915" y="644608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507" y="2298115"/>
                  </a:lnTo>
                  <a:lnTo>
                    <a:pt x="3540252" y="229811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305947" y="6445364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7"/>
                  </a:lnTo>
                  <a:lnTo>
                    <a:pt x="1770415" y="2298837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470648"/>
              <a:ext cx="487680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7" y="7470648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2560" y="7470648"/>
              <a:ext cx="652271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7025" y="6439192"/>
              <a:ext cx="3543300" cy="23116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0615" y="2045208"/>
              <a:ext cx="4794504" cy="1060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0615" y="2045208"/>
              <a:ext cx="4547616" cy="94487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69871" y="3727246"/>
            <a:ext cx="12730480" cy="2193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  <a:tabLst>
                <a:tab pos="794385" algn="l"/>
                <a:tab pos="2162175" algn="l"/>
                <a:tab pos="2357755" algn="l"/>
                <a:tab pos="2553335" algn="l"/>
                <a:tab pos="2748915" algn="l"/>
                <a:tab pos="3335020" algn="l"/>
                <a:tab pos="4116704" algn="l"/>
                <a:tab pos="4703445" algn="l"/>
                <a:tab pos="5093970" algn="l"/>
                <a:tab pos="5289550" algn="l"/>
                <a:tab pos="5680710" algn="l"/>
                <a:tab pos="6266815" algn="l"/>
                <a:tab pos="6657975" algn="l"/>
                <a:tab pos="6852920" algn="l"/>
                <a:tab pos="7048500" algn="l"/>
                <a:tab pos="7439659" algn="l"/>
                <a:tab pos="8025765" algn="l"/>
                <a:tab pos="8416925" algn="l"/>
                <a:tab pos="9003030" algn="l"/>
                <a:tab pos="9198610" algn="l"/>
                <a:tab pos="9394190" algn="l"/>
                <a:tab pos="9589770" algn="l"/>
                <a:tab pos="10175875" algn="l"/>
                <a:tab pos="10957560" algn="l"/>
                <a:tab pos="11153140" algn="l"/>
                <a:tab pos="11544300" algn="l"/>
              </a:tabLst>
            </a:pPr>
            <a:r>
              <a:rPr dirty="0" sz="2850" spc="-100"/>
              <a:t>The	</a:t>
            </a:r>
            <a:r>
              <a:rPr dirty="0" sz="2850" spc="160"/>
              <a:t>Online	</a:t>
            </a:r>
            <a:r>
              <a:rPr dirty="0" sz="2850" spc="105"/>
              <a:t>Complaint	</a:t>
            </a:r>
            <a:r>
              <a:rPr dirty="0" sz="2850" spc="265"/>
              <a:t>Registration	</a:t>
            </a:r>
            <a:r>
              <a:rPr dirty="0" sz="2850" spc="-50"/>
              <a:t>and	</a:t>
            </a:r>
            <a:r>
              <a:rPr dirty="0" sz="2850" spc="-125"/>
              <a:t>Management		</a:t>
            </a:r>
            <a:r>
              <a:rPr dirty="0" sz="2850" spc="-45"/>
              <a:t>System	</a:t>
            </a:r>
            <a:r>
              <a:rPr dirty="0" sz="2850" spc="500"/>
              <a:t>is	</a:t>
            </a:r>
            <a:r>
              <a:rPr dirty="0" sz="2850" spc="-50"/>
              <a:t>a </a:t>
            </a:r>
            <a:r>
              <a:rPr dirty="0" sz="2850" spc="-45"/>
              <a:t> </a:t>
            </a:r>
            <a:r>
              <a:rPr dirty="0" sz="2850" spc="420"/>
              <a:t>signiﬁcant		</a:t>
            </a:r>
            <a:r>
              <a:rPr dirty="0" sz="2850" spc="-20"/>
              <a:t>advancement	</a:t>
            </a:r>
            <a:r>
              <a:rPr dirty="0" sz="2850" spc="420"/>
              <a:t>in		</a:t>
            </a:r>
            <a:r>
              <a:rPr dirty="0" sz="2850" spc="185"/>
              <a:t>handling		</a:t>
            </a:r>
            <a:r>
              <a:rPr dirty="0" sz="2850" spc="225"/>
              <a:t>complaints,	</a:t>
            </a:r>
            <a:r>
              <a:rPr dirty="0" sz="2850" spc="125"/>
              <a:t>promoting </a:t>
            </a:r>
            <a:r>
              <a:rPr dirty="0" sz="2850" spc="130"/>
              <a:t> </a:t>
            </a:r>
            <a:r>
              <a:rPr dirty="0" sz="2850" spc="165"/>
              <a:t>transparency</a:t>
            </a:r>
            <a:r>
              <a:rPr dirty="0" sz="2850"/>
              <a:t>	</a:t>
            </a:r>
            <a:r>
              <a:rPr dirty="0" sz="2850" spc="-50"/>
              <a:t>and</a:t>
            </a:r>
            <a:r>
              <a:rPr dirty="0" sz="2850"/>
              <a:t>	</a:t>
            </a:r>
            <a:r>
              <a:rPr dirty="0" sz="2850" spc="350"/>
              <a:t>ef</a:t>
            </a:r>
            <a:r>
              <a:rPr dirty="0" sz="2850" spc="1650"/>
              <a:t>ﬁ</a:t>
            </a:r>
            <a:r>
              <a:rPr dirty="0" sz="2850" spc="265"/>
              <a:t>ciency.</a:t>
            </a:r>
            <a:r>
              <a:rPr dirty="0" sz="2850"/>
              <a:t>	</a:t>
            </a:r>
            <a:r>
              <a:rPr dirty="0" sz="2850" spc="745"/>
              <a:t>It</a:t>
            </a:r>
            <a:r>
              <a:rPr dirty="0" sz="2850"/>
              <a:t>	</a:t>
            </a:r>
            <a:r>
              <a:rPr dirty="0" sz="2850" spc="190"/>
              <a:t>provides</a:t>
            </a:r>
            <a:r>
              <a:rPr dirty="0" sz="2850"/>
              <a:t>	</a:t>
            </a:r>
            <a:r>
              <a:rPr dirty="0" sz="2850" spc="-50"/>
              <a:t>a</a:t>
            </a:r>
            <a:r>
              <a:rPr dirty="0" sz="2850"/>
              <a:t>	</a:t>
            </a:r>
            <a:r>
              <a:rPr dirty="0" sz="2850" spc="330"/>
              <a:t>user-friendly</a:t>
            </a:r>
            <a:r>
              <a:rPr dirty="0" sz="2850"/>
              <a:t>	</a:t>
            </a:r>
            <a:r>
              <a:rPr dirty="0" sz="2850" spc="225"/>
              <a:t>platform  </a:t>
            </a:r>
            <a:r>
              <a:rPr dirty="0" sz="2850" spc="430"/>
              <a:t>for	</a:t>
            </a:r>
            <a:r>
              <a:rPr dirty="0" sz="2850" spc="265"/>
              <a:t>resolving		</a:t>
            </a:r>
            <a:r>
              <a:rPr dirty="0" sz="2850" spc="225"/>
              <a:t>complaints,	</a:t>
            </a:r>
            <a:r>
              <a:rPr dirty="0" sz="2850" spc="170"/>
              <a:t>ensuring	</a:t>
            </a:r>
            <a:r>
              <a:rPr dirty="0" sz="2850" spc="270"/>
              <a:t>regulatory	</a:t>
            </a:r>
            <a:r>
              <a:rPr dirty="0" sz="2850" spc="90"/>
              <a:t>compliance		</a:t>
            </a:r>
            <a:r>
              <a:rPr dirty="0" sz="2850" spc="-50"/>
              <a:t>and </a:t>
            </a:r>
            <a:r>
              <a:rPr dirty="0" sz="2850" spc="-45"/>
              <a:t> </a:t>
            </a:r>
            <a:r>
              <a:rPr dirty="0" sz="2850" spc="285"/>
              <a:t>protecting	</a:t>
            </a:r>
            <a:r>
              <a:rPr dirty="0" sz="2850" spc="300"/>
              <a:t>sensitive	</a:t>
            </a:r>
            <a:r>
              <a:rPr dirty="0" sz="2850" spc="270"/>
              <a:t>data.		</a:t>
            </a:r>
            <a:r>
              <a:rPr dirty="0" sz="2850" spc="165"/>
              <a:t>Future	</a:t>
            </a:r>
            <a:r>
              <a:rPr dirty="0" sz="2850" spc="-20"/>
              <a:t>enhancements		</a:t>
            </a:r>
            <a:r>
              <a:rPr dirty="0" sz="2850" spc="535"/>
              <a:t>will	</a:t>
            </a:r>
            <a:r>
              <a:rPr dirty="0" sz="2850" spc="-25"/>
              <a:t>enhance</a:t>
            </a:r>
            <a:r>
              <a:rPr dirty="0" sz="2850" spc="20"/>
              <a:t> </a:t>
            </a:r>
            <a:r>
              <a:rPr dirty="0" sz="2850" spc="215"/>
              <a:t>the</a:t>
            </a:r>
            <a:endParaRPr sz="285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50821" y="5953271"/>
          <a:ext cx="11595735" cy="83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/>
                <a:gridCol w="2736215"/>
                <a:gridCol w="1954529"/>
                <a:gridCol w="2150110"/>
                <a:gridCol w="2345690"/>
                <a:gridCol w="716279"/>
              </a:tblGrid>
              <a:tr h="418271">
                <a:tc>
                  <a:txBody>
                    <a:bodyPr/>
                    <a:lstStyle/>
                    <a:p>
                      <a:pPr marL="31750">
                        <a:lnSpc>
                          <a:spcPts val="3090"/>
                        </a:lnSpc>
                      </a:pPr>
                      <a:r>
                        <a:rPr dirty="0" sz="2850" spc="16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system's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0"/>
                        </a:lnSpc>
                      </a:pPr>
                      <a:r>
                        <a:rPr dirty="0" sz="2850" spc="38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capabilities,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</a:pPr>
                      <a:r>
                        <a:rPr dirty="0" sz="2850" spc="3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fostering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</a:pPr>
                      <a:r>
                        <a:rPr dirty="0" sz="2850" spc="15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continuous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</a:pPr>
                      <a:r>
                        <a:rPr dirty="0" sz="2850" spc="4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improvement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</a:pPr>
                      <a:r>
                        <a:rPr dirty="0" sz="2850" spc="-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  <a:tr h="418271">
                <a:tc>
                  <a:txBody>
                    <a:bodyPr/>
                    <a:lstStyle/>
                    <a:p>
                      <a:pPr marL="31750">
                        <a:lnSpc>
                          <a:spcPts val="3175"/>
                        </a:lnSpc>
                      </a:pPr>
                      <a:r>
                        <a:rPr dirty="0" sz="2850" spc="7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customer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75"/>
                        </a:lnSpc>
                      </a:pPr>
                      <a:r>
                        <a:rPr dirty="0" sz="2850" spc="37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satisfaction.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27" y="4821936"/>
              <a:ext cx="2212848" cy="6035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527" y="4821936"/>
              <a:ext cx="2060448" cy="53644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66515" y="6070708"/>
            <a:ext cx="11267440" cy="2734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704215" algn="l"/>
                <a:tab pos="876935" algn="l"/>
                <a:tab pos="1395730" algn="l"/>
                <a:tab pos="1569085" algn="l"/>
                <a:tab pos="1914525" algn="l"/>
                <a:tab pos="2087880" algn="l"/>
                <a:tab pos="2260600" algn="l"/>
                <a:tab pos="2952750" algn="l"/>
                <a:tab pos="3125470" algn="l"/>
                <a:tab pos="3195955" algn="l"/>
                <a:tab pos="3644265" algn="l"/>
                <a:tab pos="3816985" algn="l"/>
                <a:tab pos="4335780" algn="l"/>
                <a:tab pos="5200650" algn="l"/>
                <a:tab pos="5374005" algn="l"/>
                <a:tab pos="5882640" algn="l"/>
                <a:tab pos="6584315" algn="l"/>
                <a:tab pos="7103109" algn="l"/>
                <a:tab pos="7621905" algn="l"/>
                <a:tab pos="7795259" algn="l"/>
                <a:tab pos="7967980" algn="l"/>
                <a:tab pos="8140700" algn="l"/>
                <a:tab pos="8486775" algn="l"/>
                <a:tab pos="9697720" algn="l"/>
                <a:tab pos="10216515" algn="l"/>
                <a:tab pos="10561955" algn="l"/>
              </a:tabLst>
            </a:pPr>
            <a:r>
              <a:rPr dirty="0" sz="2500" spc="-8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500" spc="145">
                <a:solidFill>
                  <a:srgbClr val="FFFFFF"/>
                </a:solidFill>
                <a:latin typeface="Microsoft Sans Serif"/>
                <a:cs typeface="Microsoft Sans Serif"/>
              </a:rPr>
              <a:t>Online	</a:t>
            </a:r>
            <a:r>
              <a:rPr dirty="0" sz="2500" spc="100">
                <a:solidFill>
                  <a:srgbClr val="FFFFFF"/>
                </a:solidFill>
                <a:latin typeface="Microsoft Sans Serif"/>
                <a:cs typeface="Microsoft Sans Serif"/>
              </a:rPr>
              <a:t>Complaint	</a:t>
            </a:r>
            <a:r>
              <a:rPr dirty="0" sz="2500" spc="240">
                <a:solidFill>
                  <a:srgbClr val="FFFFFF"/>
                </a:solidFill>
                <a:latin typeface="Microsoft Sans Serif"/>
                <a:cs typeface="Microsoft Sans Serif"/>
              </a:rPr>
              <a:t>Registration	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500" spc="-105">
                <a:solidFill>
                  <a:srgbClr val="FFFFFF"/>
                </a:solidFill>
                <a:latin typeface="Microsoft Sans Serif"/>
                <a:cs typeface="Microsoft Sans Serif"/>
              </a:rPr>
              <a:t>Management	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System	</a:t>
            </a:r>
            <a:r>
              <a:rPr dirty="0" sz="2500" spc="445">
                <a:solidFill>
                  <a:srgbClr val="FFFFFF"/>
                </a:solidFill>
                <a:latin typeface="Microsoft Sans Serif"/>
                <a:cs typeface="Microsoft Sans Serif"/>
              </a:rPr>
              <a:t>is	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54">
                <a:solidFill>
                  <a:srgbClr val="FFFFFF"/>
                </a:solidFill>
                <a:latin typeface="Microsoft Sans Serif"/>
                <a:cs typeface="Microsoft Sans Serif"/>
              </a:rPr>
              <a:t>centralized	</a:t>
            </a:r>
            <a:r>
              <a:rPr dirty="0" sz="2500" spc="225">
                <a:solidFill>
                  <a:srgbClr val="FFFFFF"/>
                </a:solidFill>
                <a:latin typeface="Microsoft Sans Serif"/>
                <a:cs typeface="Microsoft Sans Serif"/>
              </a:rPr>
              <a:t>platform	</a:t>
            </a:r>
            <a:r>
              <a:rPr dirty="0" sz="2500" spc="385">
                <a:solidFill>
                  <a:srgbClr val="FFFFFF"/>
                </a:solidFill>
                <a:latin typeface="Microsoft Sans Serif"/>
                <a:cs typeface="Microsoft Sans Serif"/>
              </a:rPr>
              <a:t>for	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handling	</a:t>
            </a:r>
            <a:r>
              <a:rPr dirty="0" sz="2500" spc="204">
                <a:solidFill>
                  <a:srgbClr val="FFFFFF"/>
                </a:solidFill>
                <a:latin typeface="Microsoft Sans Serif"/>
                <a:cs typeface="Microsoft Sans Serif"/>
              </a:rPr>
              <a:t>complaints,	</a:t>
            </a:r>
            <a:r>
              <a:rPr dirty="0" sz="2500" spc="420">
                <a:solidFill>
                  <a:srgbClr val="FFFFFF"/>
                </a:solidFill>
                <a:latin typeface="Microsoft Sans Serif"/>
                <a:cs typeface="Microsoft Sans Serif"/>
              </a:rPr>
              <a:t>utilizing	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React, </a:t>
            </a:r>
            <a:r>
              <a:rPr dirty="0" sz="250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1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500" spc="5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ss</a:t>
            </a:r>
            <a:r>
              <a:rPr dirty="0" sz="2500" spc="665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73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ongo</a:t>
            </a:r>
            <a:r>
              <a:rPr dirty="0" sz="2500" spc="-4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500" spc="-31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500" spc="665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45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ode</a:t>
            </a:r>
            <a:r>
              <a:rPr dirty="0" sz="2500" spc="66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500" spc="785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500" spc="78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500" spc="5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2500" spc="-73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500" spc="6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500" spc="66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66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500" spc="66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500" spc="6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500" spc="785">
                <a:solidFill>
                  <a:srgbClr val="FFFFFF"/>
                </a:solidFill>
                <a:latin typeface="Microsoft Sans Serif"/>
                <a:cs typeface="Microsoft Sans Serif"/>
              </a:rPr>
              <a:t>ili</a:t>
            </a:r>
            <a:r>
              <a:rPr dirty="0" sz="2500" spc="105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4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500" spc="-315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r>
              <a:rPr dirty="0" sz="2500" spc="-17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315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dirty="0" sz="2500" spc="66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dirty="0" sz="2500" spc="409">
                <a:solidFill>
                  <a:srgbClr val="FFFFFF"/>
                </a:solidFill>
                <a:latin typeface="Microsoft Sans Serif"/>
                <a:cs typeface="Microsoft Sans Serif"/>
              </a:rPr>
              <a:t>like	</a:t>
            </a:r>
            <a:r>
              <a:rPr dirty="0" sz="2500" spc="-55">
                <a:solidFill>
                  <a:srgbClr val="FFFFFF"/>
                </a:solidFill>
                <a:latin typeface="Microsoft Sans Serif"/>
                <a:cs typeface="Microsoft Sans Serif"/>
              </a:rPr>
              <a:t>Postman	</a:t>
            </a:r>
            <a:r>
              <a:rPr dirty="0" sz="2500" spc="15">
                <a:solidFill>
                  <a:srgbClr val="FFFFFF"/>
                </a:solidFill>
                <a:latin typeface="Microsoft Sans Serif"/>
                <a:cs typeface="Microsoft Sans Serif"/>
              </a:rPr>
              <a:t>API	</a:t>
            </a:r>
            <a:r>
              <a:rPr dirty="0" sz="2500" spc="385">
                <a:solidFill>
                  <a:srgbClr val="FFFFFF"/>
                </a:solidFill>
                <a:latin typeface="Microsoft Sans Serif"/>
                <a:cs typeface="Microsoft Sans Serif"/>
              </a:rPr>
              <a:t>for	</a:t>
            </a:r>
            <a:r>
              <a:rPr dirty="0" sz="2500" spc="445">
                <a:solidFill>
                  <a:srgbClr val="FFFFFF"/>
                </a:solidFill>
                <a:latin typeface="Microsoft Sans Serif"/>
                <a:cs typeface="Microsoft Sans Serif"/>
              </a:rPr>
              <a:t>efﬁcient	</a:t>
            </a:r>
            <a:r>
              <a:rPr dirty="0" sz="2500" spc="225">
                <a:solidFill>
                  <a:srgbClr val="FFFFFF"/>
                </a:solidFill>
                <a:latin typeface="Microsoft Sans Serif"/>
                <a:cs typeface="Microsoft Sans Serif"/>
              </a:rPr>
              <a:t>handling.	</a:t>
            </a:r>
            <a:r>
              <a:rPr dirty="0" sz="2500" spc="-80">
                <a:solidFill>
                  <a:srgbClr val="FFFFFF"/>
                </a:solidFill>
                <a:latin typeface="Microsoft Sans Serif"/>
                <a:cs typeface="Microsoft Sans Serif"/>
              </a:rPr>
              <a:t>Key	</a:t>
            </a:r>
            <a:r>
              <a:rPr dirty="0" sz="2500" spc="340">
                <a:solidFill>
                  <a:srgbClr val="FFFFFF"/>
                </a:solidFill>
                <a:latin typeface="Microsoft Sans Serif"/>
                <a:cs typeface="Microsoft Sans Serif"/>
              </a:rPr>
              <a:t>functionalities </a:t>
            </a:r>
            <a:r>
              <a:rPr dirty="0" sz="2500" spc="3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20">
                <a:solidFill>
                  <a:srgbClr val="FFFFFF"/>
                </a:solidFill>
                <a:latin typeface="Microsoft Sans Serif"/>
                <a:cs typeface="Microsoft Sans Serif"/>
              </a:rPr>
              <a:t>include	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automated		</a:t>
            </a:r>
            <a:r>
              <a:rPr dirty="0" sz="2600" spc="409">
                <a:solidFill>
                  <a:srgbClr val="FFFFFF"/>
                </a:solidFill>
                <a:latin typeface="Microsoft Sans Serif"/>
                <a:cs typeface="Microsoft Sans Serif"/>
              </a:rPr>
              <a:t>notiﬁcations</a:t>
            </a:r>
            <a:r>
              <a:rPr dirty="0" sz="2500" spc="409">
                <a:solidFill>
                  <a:srgbClr val="FFFFFF"/>
                </a:solidFill>
                <a:latin typeface="Microsoft Sans Serif"/>
                <a:cs typeface="Microsoft Sans Serif"/>
              </a:rPr>
              <a:t>,	</a:t>
            </a:r>
            <a:r>
              <a:rPr dirty="0" sz="2500" spc="390">
                <a:solidFill>
                  <a:srgbClr val="FFFFFF"/>
                </a:solidFill>
                <a:latin typeface="Microsoft Sans Serif"/>
                <a:cs typeface="Microsoft Sans Serif"/>
              </a:rPr>
              <a:t>intelligent </a:t>
            </a:r>
            <a:r>
              <a:rPr dirty="0" sz="2500" spc="165">
                <a:solidFill>
                  <a:srgbClr val="FFFFFF"/>
                </a:solidFill>
                <a:latin typeface="Microsoft Sans Serif"/>
                <a:cs typeface="Microsoft Sans Serif"/>
              </a:rPr>
              <a:t>complaint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10">
                <a:solidFill>
                  <a:srgbClr val="FFFFFF"/>
                </a:solidFill>
                <a:latin typeface="Microsoft Sans Serif"/>
                <a:cs typeface="Microsoft Sans Serif"/>
              </a:rPr>
              <a:t>routing, </a:t>
            </a:r>
            <a:r>
              <a:rPr dirty="0" sz="2500" spc="3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95">
                <a:solidFill>
                  <a:srgbClr val="FFFFFF"/>
                </a:solidFill>
                <a:latin typeface="Microsoft Sans Serif"/>
                <a:cs typeface="Microsoft Sans Serif"/>
              </a:rPr>
              <a:t>robust</a:t>
            </a:r>
            <a:r>
              <a:rPr dirty="0" sz="250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security </a:t>
            </a:r>
            <a:r>
              <a:rPr dirty="0" sz="2500" spc="60">
                <a:solidFill>
                  <a:srgbClr val="FFFFFF"/>
                </a:solidFill>
                <a:latin typeface="Microsoft Sans Serif"/>
                <a:cs typeface="Microsoft Sans Serif"/>
              </a:rPr>
              <a:t>measures,</a:t>
            </a:r>
            <a:r>
              <a:rPr dirty="0" sz="25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29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dirty="0" sz="2500" spc="2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175">
                <a:solidFill>
                  <a:srgbClr val="FFFFFF"/>
                </a:solidFill>
                <a:latin typeface="Microsoft Sans Serif"/>
                <a:cs typeface="Microsoft Sans Serif"/>
              </a:rPr>
              <a:t>workftows, </a:t>
            </a:r>
            <a:r>
              <a:rPr dirty="0" sz="2500" spc="1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Microsoft Sans Serif"/>
                <a:cs typeface="Microsoft Sans Serif"/>
              </a:rPr>
              <a:t>customer</a:t>
            </a:r>
            <a:r>
              <a:rPr dirty="0" sz="2500" spc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335">
                <a:solidFill>
                  <a:srgbClr val="FFFFFF"/>
                </a:solidFill>
                <a:latin typeface="Microsoft Sans Serif"/>
                <a:cs typeface="Microsoft Sans Serif"/>
              </a:rPr>
              <a:t>satisfaction,</a:t>
            </a:r>
            <a:r>
              <a:rPr dirty="0" sz="2500" spc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compliance</a:t>
            </a:r>
            <a:r>
              <a:rPr dirty="0" sz="2500" spc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4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500" spc="7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60">
                <a:solidFill>
                  <a:srgbClr val="FFFFFF"/>
                </a:solidFill>
                <a:latin typeface="Microsoft Sans Serif"/>
                <a:cs typeface="Microsoft Sans Serif"/>
              </a:rPr>
              <a:t>industry</a:t>
            </a:r>
            <a:r>
              <a:rPr dirty="0" sz="2500" spc="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regulations.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59" y="141119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543" y="2240280"/>
              <a:ext cx="4221480" cy="8595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5543" y="2240280"/>
              <a:ext cx="4023359" cy="7650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75282" y="4188054"/>
            <a:ext cx="7637780" cy="4677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  <a:tabLst>
                <a:tab pos="1344295" algn="l"/>
                <a:tab pos="1725295" algn="l"/>
                <a:tab pos="1915160" algn="l"/>
                <a:tab pos="2105660" algn="l"/>
                <a:tab pos="2296160" algn="l"/>
                <a:tab pos="2486660" algn="l"/>
                <a:tab pos="2676525" algn="l"/>
                <a:tab pos="3057525" algn="l"/>
                <a:tab pos="3247390" algn="l"/>
                <a:tab pos="3437890" algn="l"/>
                <a:tab pos="3818254" algn="l"/>
                <a:tab pos="4008754" algn="l"/>
                <a:tab pos="4199255" algn="l"/>
                <a:tab pos="4389755" algn="l"/>
                <a:tab pos="4579620" algn="l"/>
                <a:tab pos="4770120" algn="l"/>
                <a:tab pos="5150485" algn="l"/>
                <a:tab pos="5531485" algn="l"/>
                <a:tab pos="6102350" algn="l"/>
                <a:tab pos="6292850" algn="l"/>
                <a:tab pos="6482715" algn="l"/>
              </a:tabLst>
            </a:pPr>
            <a:r>
              <a:rPr dirty="0" sz="2750" spc="114">
                <a:solidFill>
                  <a:srgbClr val="FFFFFF"/>
                </a:solidFill>
                <a:latin typeface="Microsoft Sans Serif"/>
                <a:cs typeface="Microsoft Sans Serif"/>
              </a:rPr>
              <a:t>Complaint		</a:t>
            </a:r>
            <a:r>
              <a:rPr dirty="0" sz="2750" spc="-110">
                <a:solidFill>
                  <a:srgbClr val="FFFFFF"/>
                </a:solidFill>
                <a:latin typeface="Microsoft Sans Serif"/>
                <a:cs typeface="Microsoft Sans Serif"/>
              </a:rPr>
              <a:t>management		</a:t>
            </a:r>
            <a:r>
              <a:rPr dirty="0" sz="2750" spc="495">
                <a:solidFill>
                  <a:srgbClr val="FFFFFF"/>
                </a:solidFill>
                <a:latin typeface="Microsoft Sans Serif"/>
                <a:cs typeface="Microsoft Sans Serif"/>
              </a:rPr>
              <a:t>is	</a:t>
            </a:r>
            <a:r>
              <a:rPr dirty="0" sz="2750" spc="355">
                <a:solidFill>
                  <a:srgbClr val="FFFFFF"/>
                </a:solidFill>
                <a:latin typeface="Microsoft Sans Serif"/>
                <a:cs typeface="Microsoft Sans Serif"/>
              </a:rPr>
              <a:t>crucial	</a:t>
            </a:r>
            <a:r>
              <a:rPr dirty="0" sz="2750" spc="425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75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235">
                <a:solidFill>
                  <a:srgbClr val="FFFFFF"/>
                </a:solidFill>
                <a:latin typeface="Microsoft Sans Serif"/>
                <a:cs typeface="Microsoft Sans Serif"/>
              </a:rPr>
              <a:t>organizations		</a:t>
            </a:r>
            <a:r>
              <a:rPr dirty="0" sz="2750" spc="350">
                <a:solidFill>
                  <a:srgbClr val="FFFFFF"/>
                </a:solidFill>
                <a:latin typeface="Microsoft Sans Serif"/>
                <a:cs typeface="Microsoft Sans Serif"/>
              </a:rPr>
              <a:t>to	</a:t>
            </a:r>
            <a:r>
              <a:rPr dirty="0" sz="2750" spc="114">
                <a:solidFill>
                  <a:srgbClr val="FFFFFF"/>
                </a:solidFill>
                <a:latin typeface="Microsoft Sans Serif"/>
                <a:cs typeface="Microsoft Sans Serif"/>
              </a:rPr>
              <a:t>uphold		</a:t>
            </a:r>
            <a:r>
              <a:rPr dirty="0" sz="2750" spc="80">
                <a:solidFill>
                  <a:srgbClr val="FFFFFF"/>
                </a:solidFill>
                <a:latin typeface="Microsoft Sans Serif"/>
                <a:cs typeface="Microsoft Sans Serif"/>
              </a:rPr>
              <a:t>customer </a:t>
            </a:r>
            <a:r>
              <a:rPr dirty="0" sz="275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345">
                <a:solidFill>
                  <a:srgbClr val="FFFFFF"/>
                </a:solidFill>
                <a:latin typeface="Microsoft Sans Serif"/>
                <a:cs typeface="Microsoft Sans Serif"/>
              </a:rPr>
              <a:t>satisfaction		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and		</a:t>
            </a:r>
            <a:r>
              <a:rPr dirty="0" sz="2750" spc="315">
                <a:solidFill>
                  <a:srgbClr val="FFFFFF"/>
                </a:solidFill>
                <a:latin typeface="Microsoft Sans Serif"/>
                <a:cs typeface="Microsoft Sans Serif"/>
              </a:rPr>
              <a:t>reputation.	</a:t>
            </a:r>
            <a:r>
              <a:rPr dirty="0" sz="2750" spc="-85">
                <a:solidFill>
                  <a:srgbClr val="FFFFFF"/>
                </a:solidFill>
                <a:latin typeface="Microsoft Sans Serif"/>
                <a:cs typeface="Microsoft Sans Serif"/>
              </a:rPr>
              <a:t>The		</a:t>
            </a:r>
            <a:r>
              <a:rPr dirty="0" sz="2750" spc="16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275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Microsoft Sans Serif"/>
                <a:cs typeface="Microsoft Sans Serif"/>
              </a:rPr>
              <a:t>Complaint		</a:t>
            </a:r>
            <a:r>
              <a:rPr dirty="0" sz="2750" spc="270">
                <a:solidFill>
                  <a:srgbClr val="FFFFFF"/>
                </a:solidFill>
                <a:latin typeface="Microsoft Sans Serif"/>
                <a:cs typeface="Microsoft Sans Serif"/>
              </a:rPr>
              <a:t>Registration	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and		</a:t>
            </a:r>
            <a:r>
              <a:rPr dirty="0" sz="2750" spc="-110">
                <a:solidFill>
                  <a:srgbClr val="FFFFFF"/>
                </a:solidFill>
                <a:latin typeface="Microsoft Sans Serif"/>
                <a:cs typeface="Microsoft Sans Serif"/>
              </a:rPr>
              <a:t>Management </a:t>
            </a:r>
            <a:r>
              <a:rPr dirty="0" sz="275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Microsoft Sans Serif"/>
                <a:cs typeface="Microsoft Sans Serif"/>
              </a:rPr>
              <a:t>System	</a:t>
            </a:r>
            <a:r>
              <a:rPr dirty="0" sz="2750" spc="400">
                <a:solidFill>
                  <a:srgbClr val="FFFFFF"/>
                </a:solidFill>
                <a:latin typeface="Microsoft Sans Serif"/>
                <a:cs typeface="Microsoft Sans Serif"/>
              </a:rPr>
              <a:t>simpliﬁes		</a:t>
            </a:r>
            <a:r>
              <a:rPr dirty="0" sz="2750" spc="220">
                <a:solidFill>
                  <a:srgbClr val="FFFFFF"/>
                </a:solidFill>
                <a:latin typeface="Microsoft Sans Serif"/>
                <a:cs typeface="Microsoft Sans Serif"/>
              </a:rPr>
              <a:t>the		</a:t>
            </a:r>
            <a:r>
              <a:rPr dirty="0" sz="2750" spc="195">
                <a:solidFill>
                  <a:srgbClr val="FFFFFF"/>
                </a:solidFill>
                <a:latin typeface="Microsoft Sans Serif"/>
                <a:cs typeface="Microsoft Sans Serif"/>
              </a:rPr>
              <a:t>process, </a:t>
            </a:r>
            <a:r>
              <a:rPr dirty="0" sz="275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-5">
                <a:solidFill>
                  <a:srgbClr val="FFFFFF"/>
                </a:solidFill>
                <a:latin typeface="Microsoft Sans Serif"/>
                <a:cs typeface="Microsoft Sans Serif"/>
              </a:rPr>
              <a:t>empowering		</a:t>
            </a:r>
            <a:r>
              <a:rPr dirty="0" sz="2750" spc="150">
                <a:solidFill>
                  <a:srgbClr val="FFFFFF"/>
                </a:solidFill>
                <a:latin typeface="Microsoft Sans Serif"/>
                <a:cs typeface="Microsoft Sans Serif"/>
              </a:rPr>
              <a:t>users	</a:t>
            </a:r>
            <a:r>
              <a:rPr dirty="0" sz="2750" spc="350">
                <a:solidFill>
                  <a:srgbClr val="FFFFFF"/>
                </a:solidFill>
                <a:latin typeface="Microsoft Sans Serif"/>
                <a:cs typeface="Microsoft Sans Serif"/>
              </a:rPr>
              <a:t>to		</a:t>
            </a:r>
            <a:r>
              <a:rPr dirty="0" sz="2750" spc="300">
                <a:solidFill>
                  <a:srgbClr val="FFFFFF"/>
                </a:solidFill>
                <a:latin typeface="Microsoft Sans Serif"/>
                <a:cs typeface="Microsoft Sans Serif"/>
              </a:rPr>
              <a:t>report	</a:t>
            </a:r>
            <a:r>
              <a:rPr dirty="0" sz="2750" spc="195">
                <a:solidFill>
                  <a:srgbClr val="FFFFFF"/>
                </a:solidFill>
                <a:latin typeface="Microsoft Sans Serif"/>
                <a:cs typeface="Microsoft Sans Serif"/>
              </a:rPr>
              <a:t>issues	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365">
                <a:solidFill>
                  <a:srgbClr val="FFFFFF"/>
                </a:solidFill>
                <a:latin typeface="Microsoft Sans Serif"/>
                <a:cs typeface="Microsoft Sans Serif"/>
              </a:rPr>
              <a:t>interact	</a:t>
            </a:r>
            <a:r>
              <a:rPr dirty="0" sz="2750" spc="270">
                <a:solidFill>
                  <a:srgbClr val="FFFFFF"/>
                </a:solidFill>
                <a:latin typeface="Microsoft Sans Serif"/>
                <a:cs typeface="Microsoft Sans Serif"/>
              </a:rPr>
              <a:t>with		</a:t>
            </a:r>
            <a:r>
              <a:rPr dirty="0" sz="2750" spc="204">
                <a:solidFill>
                  <a:srgbClr val="FFFFFF"/>
                </a:solidFill>
                <a:latin typeface="Microsoft Sans Serif"/>
                <a:cs typeface="Microsoft Sans Serif"/>
              </a:rPr>
              <a:t>agents.		</a:t>
            </a:r>
            <a:r>
              <a:rPr dirty="0" sz="2750" spc="730">
                <a:solidFill>
                  <a:srgbClr val="FFFFFF"/>
                </a:solidFill>
                <a:latin typeface="Microsoft Sans Serif"/>
                <a:cs typeface="Microsoft Sans Serif"/>
              </a:rPr>
              <a:t>It		</a:t>
            </a:r>
            <a:r>
              <a:rPr dirty="0" sz="2750" spc="5">
                <a:solidFill>
                  <a:srgbClr val="FFFFFF"/>
                </a:solidFill>
                <a:latin typeface="Microsoft Sans Serif"/>
                <a:cs typeface="Microsoft Sans Serif"/>
              </a:rPr>
              <a:t>enhances </a:t>
            </a:r>
            <a:r>
              <a:rPr dirty="0" sz="275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254">
                <a:solidFill>
                  <a:srgbClr val="FFFFFF"/>
                </a:solidFill>
                <a:latin typeface="Microsoft Sans Serif"/>
                <a:cs typeface="Microsoft Sans Serif"/>
              </a:rPr>
              <a:t>operational		</a:t>
            </a:r>
            <a:r>
              <a:rPr dirty="0" sz="2750" spc="420">
                <a:solidFill>
                  <a:srgbClr val="FFFFFF"/>
                </a:solidFill>
                <a:latin typeface="Microsoft Sans Serif"/>
                <a:cs typeface="Microsoft Sans Serif"/>
              </a:rPr>
              <a:t>efﬁciency,	</a:t>
            </a:r>
            <a:r>
              <a:rPr dirty="0" sz="2750" spc="100">
                <a:solidFill>
                  <a:srgbClr val="FFFFFF"/>
                </a:solidFill>
                <a:latin typeface="Microsoft Sans Serif"/>
                <a:cs typeface="Microsoft Sans Serif"/>
              </a:rPr>
              <a:t>ensures </a:t>
            </a:r>
            <a:r>
              <a:rPr dirty="0" sz="275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Microsoft Sans Serif"/>
                <a:cs typeface="Microsoft Sans Serif"/>
              </a:rPr>
              <a:t>compliance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27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310">
                <a:solidFill>
                  <a:srgbClr val="FFFFFF"/>
                </a:solidFill>
                <a:latin typeface="Microsoft Sans Serif"/>
                <a:cs typeface="Microsoft Sans Serif"/>
              </a:rPr>
              <a:t>regulations,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290">
                <a:solidFill>
                  <a:srgbClr val="FFFFFF"/>
                </a:solidFill>
                <a:latin typeface="Microsoft Sans Serif"/>
                <a:cs typeface="Microsoft Sans Serif"/>
              </a:rPr>
              <a:t>fosters  </a:t>
            </a:r>
            <a:r>
              <a:rPr dirty="0" sz="2750" spc="215">
                <a:solidFill>
                  <a:srgbClr val="FFFFFF"/>
                </a:solidFill>
                <a:latin typeface="Microsoft Sans Serif"/>
                <a:cs typeface="Microsoft Sans Serif"/>
              </a:rPr>
              <a:t>transparency,</a:t>
            </a:r>
            <a:r>
              <a:rPr dirty="0" sz="2750" spc="2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330">
                <a:solidFill>
                  <a:srgbClr val="FFFFFF"/>
                </a:solidFill>
                <a:latin typeface="Microsoft Sans Serif"/>
                <a:cs typeface="Microsoft Sans Serif"/>
              </a:rPr>
              <a:t>accountability,</a:t>
            </a:r>
            <a:r>
              <a:rPr dirty="0" sz="2750" spc="3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5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8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dirty="0" sz="2750" spc="7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250">
                <a:solidFill>
                  <a:srgbClr val="FFFFFF"/>
                </a:solidFill>
                <a:latin typeface="Microsoft Sans Serif"/>
                <a:cs typeface="Microsoft Sans Serif"/>
              </a:rPr>
              <a:t>service</a:t>
            </a:r>
            <a:r>
              <a:rPr dirty="0" sz="2750" spc="7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355">
                <a:solidFill>
                  <a:srgbClr val="FFFFFF"/>
                </a:solidFill>
                <a:latin typeface="Microsoft Sans Serif"/>
                <a:cs typeface="Microsoft Sans Serif"/>
              </a:rPr>
              <a:t>quality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824440" y="2213711"/>
            <a:ext cx="8275955" cy="7305040"/>
            <a:chOff x="9824440" y="2213711"/>
            <a:chExt cx="8275955" cy="730504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440" y="2213711"/>
              <a:ext cx="6496050" cy="63436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550390" y="7210691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3"/>
                  </a:lnTo>
                  <a:lnTo>
                    <a:pt x="1770507" y="2298113"/>
                  </a:lnTo>
                  <a:lnTo>
                    <a:pt x="3540252" y="2298113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550299" y="720997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542" y="2298829"/>
                  </a:moveTo>
                  <a:lnTo>
                    <a:pt x="0" y="2298829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29"/>
                  </a:lnTo>
                  <a:lnTo>
                    <a:pt x="1770542" y="2298829"/>
                  </a:lnTo>
                  <a:close/>
                </a:path>
                <a:path w="3540759" h="2299334">
                  <a:moveTo>
                    <a:pt x="1770542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542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167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1095" y="228226"/>
                  </a:lnTo>
                  <a:lnTo>
                    <a:pt x="2741095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54655" y="8235696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2688" y="8235696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9447" y="8235696"/>
              <a:ext cx="649224" cy="9448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41373" y="7203760"/>
              <a:ext cx="3543300" cy="2311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259559" y="141119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3791" y="1862328"/>
              <a:ext cx="8125968" cy="880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791" y="1862328"/>
              <a:ext cx="7897368" cy="7955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42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55905" y="385241"/>
            <a:ext cx="1520825" cy="121920"/>
          </a:xfrm>
          <a:custGeom>
            <a:avLst/>
            <a:gdLst/>
            <a:ahLst/>
            <a:cxnLst/>
            <a:rect l="l" t="t" r="r" b="b"/>
            <a:pathLst>
              <a:path w="1520825" h="121920">
                <a:moveTo>
                  <a:pt x="1520825" y="95237"/>
                </a:moveTo>
                <a:lnTo>
                  <a:pt x="1519174" y="0"/>
                </a:lnTo>
                <a:lnTo>
                  <a:pt x="0" y="26568"/>
                </a:lnTo>
                <a:lnTo>
                  <a:pt x="1638" y="121793"/>
                </a:lnTo>
                <a:lnTo>
                  <a:pt x="1520825" y="95237"/>
                </a:lnTo>
                <a:close/>
              </a:path>
            </a:pathLst>
          </a:custGeom>
          <a:solidFill>
            <a:srgbClr val="1D1D1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2306078" y="3427158"/>
            <a:ext cx="11972925" cy="4876800"/>
            <a:chOff x="2306078" y="3427158"/>
            <a:chExt cx="11972925" cy="48768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6078" y="3427158"/>
              <a:ext cx="11972924" cy="4876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49126" y="5905080"/>
              <a:ext cx="5946775" cy="597535"/>
            </a:xfrm>
            <a:custGeom>
              <a:avLst/>
              <a:gdLst/>
              <a:ahLst/>
              <a:cxnLst/>
              <a:rect l="l" t="t" r="r" b="b"/>
              <a:pathLst>
                <a:path w="5946775" h="597534">
                  <a:moveTo>
                    <a:pt x="1443050" y="240639"/>
                  </a:moveTo>
                  <a:lnTo>
                    <a:pt x="1197940" y="0"/>
                  </a:lnTo>
                  <a:lnTo>
                    <a:pt x="1200099" y="235381"/>
                  </a:lnTo>
                  <a:lnTo>
                    <a:pt x="0" y="258813"/>
                  </a:lnTo>
                  <a:lnTo>
                    <a:pt x="1866" y="354050"/>
                  </a:lnTo>
                  <a:lnTo>
                    <a:pt x="1200975" y="330631"/>
                  </a:lnTo>
                  <a:lnTo>
                    <a:pt x="1202410" y="485749"/>
                  </a:lnTo>
                  <a:lnTo>
                    <a:pt x="1357706" y="327558"/>
                  </a:lnTo>
                  <a:lnTo>
                    <a:pt x="1361541" y="327482"/>
                  </a:lnTo>
                  <a:lnTo>
                    <a:pt x="1361465" y="323748"/>
                  </a:lnTo>
                  <a:lnTo>
                    <a:pt x="1443050" y="240639"/>
                  </a:lnTo>
                  <a:close/>
                </a:path>
                <a:path w="5946775" h="597534">
                  <a:moveTo>
                    <a:pt x="5946178" y="352374"/>
                  </a:moveTo>
                  <a:lnTo>
                    <a:pt x="5904941" y="311899"/>
                  </a:lnTo>
                  <a:lnTo>
                    <a:pt x="5904623" y="293141"/>
                  </a:lnTo>
                  <a:lnTo>
                    <a:pt x="5886158" y="293458"/>
                  </a:lnTo>
                  <a:lnTo>
                    <a:pt x="5701068" y="111734"/>
                  </a:lnTo>
                  <a:lnTo>
                    <a:pt x="5702757" y="296621"/>
                  </a:lnTo>
                  <a:lnTo>
                    <a:pt x="4358970" y="319709"/>
                  </a:lnTo>
                  <a:lnTo>
                    <a:pt x="4360608" y="414947"/>
                  </a:lnTo>
                  <a:lnTo>
                    <a:pt x="5703633" y="391871"/>
                  </a:lnTo>
                  <a:lnTo>
                    <a:pt x="5705526" y="597484"/>
                  </a:lnTo>
                  <a:lnTo>
                    <a:pt x="5946178" y="352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434435" cy="8726170"/>
            <a:chOff x="1421836" y="1064711"/>
            <a:chExt cx="16434435" cy="8726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59" y="1871472"/>
              <a:ext cx="5757672" cy="8595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359" y="1871472"/>
              <a:ext cx="5547360" cy="765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9868" y="2288172"/>
              <a:ext cx="5419725" cy="6343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305915" y="7483030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0"/>
                  </a:lnTo>
                  <a:lnTo>
                    <a:pt x="1770507" y="2298110"/>
                  </a:lnTo>
                  <a:lnTo>
                    <a:pt x="3540252" y="229811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305947" y="748230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3"/>
                  </a:lnTo>
                  <a:lnTo>
                    <a:pt x="1770415" y="2298833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10816" y="8506968"/>
              <a:ext cx="487680" cy="9448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8848" y="8506968"/>
              <a:ext cx="460248" cy="9448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72559" y="8506968"/>
              <a:ext cx="652271" cy="9448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97025" y="7476130"/>
              <a:ext cx="3543300" cy="231165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4825" y="3060903"/>
            <a:ext cx="9169400" cy="87693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5"/>
              </a:spcBef>
              <a:tabLst>
                <a:tab pos="1096010" algn="l"/>
                <a:tab pos="2763520" algn="l"/>
                <a:tab pos="5382895" algn="l"/>
                <a:tab pos="7621270" algn="l"/>
              </a:tabLst>
            </a:pPr>
            <a:r>
              <a:rPr dirty="0" spc="-85"/>
              <a:t>The	</a:t>
            </a:r>
            <a:r>
              <a:rPr dirty="0" spc="-30"/>
              <a:t>System	</a:t>
            </a:r>
            <a:r>
              <a:rPr dirty="0" spc="215"/>
              <a:t>streamlines	</a:t>
            </a:r>
            <a:r>
              <a:rPr dirty="0" spc="185"/>
              <a:t>complaint	</a:t>
            </a:r>
            <a:r>
              <a:rPr dirty="0" spc="190"/>
              <a:t>handling</a:t>
            </a: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pc="254"/>
              <a:t>features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24825" y="3489528"/>
            <a:ext cx="7302500" cy="867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689100" algn="l"/>
                <a:tab pos="2223770" algn="l"/>
                <a:tab pos="4661535" algn="l"/>
                <a:tab pos="6718300" algn="l"/>
              </a:tabLst>
            </a:pPr>
            <a:r>
              <a:rPr dirty="0" sz="2750" spc="165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dirty="0" sz="2750" spc="16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50" spc="-3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285">
                <a:solidFill>
                  <a:srgbClr val="FFFFFF"/>
                </a:solidFill>
                <a:latin typeface="Microsoft Sans Serif"/>
                <a:cs typeface="Microsoft Sans Serif"/>
              </a:rPr>
              <a:t>centralized</a:t>
            </a:r>
            <a:r>
              <a:rPr dirty="0" sz="2750" spc="28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305">
                <a:solidFill>
                  <a:srgbClr val="FFFFFF"/>
                </a:solidFill>
                <a:latin typeface="Microsoft Sans Serif"/>
                <a:cs typeface="Microsoft Sans Serif"/>
              </a:rPr>
              <a:t>platform.</a:t>
            </a:r>
            <a:r>
              <a:rPr dirty="0" sz="2750" spc="30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65">
                <a:solidFill>
                  <a:srgbClr val="FFFFFF"/>
                </a:solidFill>
                <a:latin typeface="Microsoft Sans Serif"/>
                <a:cs typeface="Microsoft Sans Serif"/>
              </a:rPr>
              <a:t>Key  </a:t>
            </a:r>
            <a:r>
              <a:rPr dirty="0" sz="2750" spc="305">
                <a:solidFill>
                  <a:srgbClr val="FFFFFF"/>
                </a:solidFill>
                <a:latin typeface="Microsoft Sans Serif"/>
                <a:cs typeface="Microsoft Sans Serif"/>
              </a:rPr>
              <a:t>include: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85441" y="4796028"/>
            <a:ext cx="123825" cy="3562350"/>
            <a:chOff x="2185441" y="4796028"/>
            <a:chExt cx="123825" cy="35623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441" y="4796028"/>
              <a:ext cx="123825" cy="1238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441" y="5777103"/>
              <a:ext cx="123825" cy="1238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441" y="6758178"/>
              <a:ext cx="123825" cy="1238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441" y="8234553"/>
              <a:ext cx="123825" cy="12382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473667" y="4554728"/>
            <a:ext cx="8430260" cy="445071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668020">
              <a:lnSpc>
                <a:spcPts val="3829"/>
              </a:lnSpc>
              <a:spcBef>
                <a:spcPts val="260"/>
              </a:spcBef>
              <a:tabLst>
                <a:tab pos="2223770" algn="l"/>
                <a:tab pos="2445385" algn="l"/>
                <a:tab pos="3108960" algn="l"/>
                <a:tab pos="4435475" algn="l"/>
                <a:tab pos="5320665" algn="l"/>
                <a:tab pos="6205220" algn="l"/>
              </a:tabLst>
            </a:pPr>
            <a:r>
              <a:rPr dirty="0" sz="3200" spc="95">
                <a:solidFill>
                  <a:srgbClr val="FFFFFF"/>
                </a:solidFill>
                <a:latin typeface="Microsoft Sans Serif"/>
                <a:cs typeface="Microsoft Sans Serif"/>
              </a:rPr>
              <a:t>Real-Time</a:t>
            </a:r>
            <a:r>
              <a:rPr dirty="0" sz="3200" spc="9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75">
                <a:solidFill>
                  <a:srgbClr val="FFFFFF"/>
                </a:solidFill>
                <a:latin typeface="Microsoft Sans Serif"/>
                <a:cs typeface="Microsoft Sans Serif"/>
              </a:rPr>
              <a:t>Tracking:</a:t>
            </a:r>
            <a:r>
              <a:rPr dirty="0" sz="3200" spc="27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85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dirty="0" sz="3200" spc="8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55">
                <a:solidFill>
                  <a:srgbClr val="FFFFFF"/>
                </a:solidFill>
                <a:latin typeface="Microsoft Sans Serif"/>
                <a:cs typeface="Microsoft Sans Serif"/>
              </a:rPr>
              <a:t>instant  </a:t>
            </a:r>
            <a:r>
              <a:rPr dirty="0" sz="3200" spc="240">
                <a:solidFill>
                  <a:srgbClr val="FFFFFF"/>
                </a:solidFill>
                <a:latin typeface="Microsoft Sans Serif"/>
                <a:cs typeface="Microsoft Sans Serif"/>
              </a:rPr>
              <a:t>monitoring		</a:t>
            </a:r>
            <a:r>
              <a:rPr dirty="0" sz="3200" spc="405">
                <a:solidFill>
                  <a:srgbClr val="FFFFFF"/>
                </a:solidFill>
                <a:latin typeface="Microsoft Sans Serif"/>
                <a:cs typeface="Microsoft Sans Serif"/>
              </a:rPr>
              <a:t>of	</a:t>
            </a:r>
            <a:r>
              <a:rPr dirty="0" sz="3200" spc="215">
                <a:solidFill>
                  <a:srgbClr val="FFFFFF"/>
                </a:solidFill>
                <a:latin typeface="Microsoft Sans Serif"/>
                <a:cs typeface="Microsoft Sans Serif"/>
              </a:rPr>
              <a:t>complaint	</a:t>
            </a:r>
            <a:r>
              <a:rPr dirty="0" sz="3200" spc="390">
                <a:solidFill>
                  <a:srgbClr val="FFFFFF"/>
                </a:solidFill>
                <a:latin typeface="Microsoft Sans Serif"/>
                <a:cs typeface="Microsoft Sans Serif"/>
              </a:rPr>
              <a:t>status.</a:t>
            </a:r>
            <a:endParaRPr sz="3200">
              <a:latin typeface="Microsoft Sans Serif"/>
              <a:cs typeface="Microsoft Sans Serif"/>
            </a:endParaRPr>
          </a:p>
          <a:p>
            <a:pPr marL="12700" marR="226060" indent="220979">
              <a:lnSpc>
                <a:spcPts val="3900"/>
              </a:lnSpc>
              <a:spcBef>
                <a:spcPts val="10"/>
              </a:spcBef>
              <a:tabLst>
                <a:tab pos="1781810" algn="l"/>
                <a:tab pos="2445385" algn="l"/>
                <a:tab pos="4435475" algn="l"/>
                <a:tab pos="5320665" algn="l"/>
                <a:tab pos="5762625" algn="l"/>
                <a:tab pos="7089775" algn="l"/>
              </a:tabLst>
            </a:pPr>
            <a:r>
              <a:rPr dirty="0" sz="3200" spc="20">
                <a:solidFill>
                  <a:srgbClr val="FFFFFF"/>
                </a:solidFill>
                <a:latin typeface="Microsoft Sans Serif"/>
                <a:cs typeface="Microsoft Sans Serif"/>
              </a:rPr>
              <a:t>Automated</a:t>
            </a:r>
            <a:r>
              <a:rPr dirty="0" sz="3200" spc="2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10">
                <a:solidFill>
                  <a:srgbClr val="FFFFFF"/>
                </a:solidFill>
                <a:latin typeface="Microsoft Sans Serif"/>
                <a:cs typeface="Microsoft Sans Serif"/>
              </a:rPr>
              <a:t>Noti</a:t>
            </a:r>
            <a:r>
              <a:rPr dirty="0" sz="3200" spc="1880">
                <a:solidFill>
                  <a:srgbClr val="FFFFFF"/>
                </a:solidFill>
                <a:latin typeface="Microsoft Sans Serif"/>
                <a:cs typeface="Microsoft Sans Serif"/>
              </a:rPr>
              <a:t>ﬁ</a:t>
            </a:r>
            <a:r>
              <a:rPr dirty="0" sz="3200" spc="360">
                <a:solidFill>
                  <a:srgbClr val="FFFFFF"/>
                </a:solidFill>
                <a:latin typeface="Microsoft Sans Serif"/>
                <a:cs typeface="Microsoft Sans Serif"/>
              </a:rPr>
              <a:t>cations:</a:t>
            </a:r>
            <a:r>
              <a:rPr dirty="0" sz="3200" spc="36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75">
                <a:solidFill>
                  <a:srgbClr val="FFFFFF"/>
                </a:solidFill>
                <a:latin typeface="Microsoft Sans Serif"/>
                <a:cs typeface="Microsoft Sans Serif"/>
              </a:rPr>
              <a:t>Keeps</a:t>
            </a:r>
            <a:r>
              <a:rPr dirty="0" sz="3200" spc="-7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50">
                <a:solidFill>
                  <a:srgbClr val="FFFFFF"/>
                </a:solidFill>
                <a:latin typeface="Microsoft Sans Serif"/>
                <a:cs typeface="Microsoft Sans Serif"/>
              </a:rPr>
              <a:t>users  </a:t>
            </a:r>
            <a:r>
              <a:rPr dirty="0" sz="3200" spc="85">
                <a:solidFill>
                  <a:srgbClr val="FFFFFF"/>
                </a:solidFill>
                <a:latin typeface="Microsoft Sans Serif"/>
                <a:cs typeface="Microsoft Sans Serif"/>
              </a:rPr>
              <a:t>updated	</a:t>
            </a:r>
            <a:r>
              <a:rPr dirty="0" sz="3200" spc="-40">
                <a:solidFill>
                  <a:srgbClr val="FFFFFF"/>
                </a:solidFill>
                <a:latin typeface="Microsoft Sans Serif"/>
                <a:cs typeface="Microsoft Sans Serif"/>
              </a:rPr>
              <a:t>on	</a:t>
            </a:r>
            <a:r>
              <a:rPr dirty="0" sz="3200" spc="185">
                <a:solidFill>
                  <a:srgbClr val="FFFFFF"/>
                </a:solidFill>
                <a:latin typeface="Microsoft Sans Serif"/>
                <a:cs typeface="Microsoft Sans Serif"/>
              </a:rPr>
              <a:t>progress	</a:t>
            </a:r>
            <a:r>
              <a:rPr dirty="0" sz="3200" spc="-40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3200" spc="370">
                <a:solidFill>
                  <a:srgbClr val="FFFFFF"/>
                </a:solidFill>
                <a:latin typeface="Microsoft Sans Serif"/>
                <a:cs typeface="Microsoft Sans Serif"/>
              </a:rPr>
              <a:t>resolutions.</a:t>
            </a:r>
            <a:endParaRPr sz="3200">
              <a:latin typeface="Microsoft Sans Serif"/>
              <a:cs typeface="Microsoft Sans Serif"/>
            </a:endParaRPr>
          </a:p>
          <a:p>
            <a:pPr marL="233679">
              <a:lnSpc>
                <a:spcPts val="3685"/>
              </a:lnSpc>
              <a:tabLst>
                <a:tab pos="2887345" algn="l"/>
                <a:tab pos="4878070" algn="l"/>
              </a:tabLst>
            </a:pPr>
            <a:r>
              <a:rPr dirty="0" sz="3200" spc="490">
                <a:solidFill>
                  <a:srgbClr val="FFFFFF"/>
                </a:solidFill>
                <a:latin typeface="Microsoft Sans Serif"/>
                <a:cs typeface="Microsoft Sans Serif"/>
              </a:rPr>
              <a:t>Intelligent	</a:t>
            </a:r>
            <a:r>
              <a:rPr dirty="0" sz="3200" spc="245">
                <a:solidFill>
                  <a:srgbClr val="FFFFFF"/>
                </a:solidFill>
                <a:latin typeface="Microsoft Sans Serif"/>
                <a:cs typeface="Microsoft Sans Serif"/>
              </a:rPr>
              <a:t>Routing:	</a:t>
            </a:r>
            <a:r>
              <a:rPr dirty="0" sz="3200" spc="315">
                <a:solidFill>
                  <a:srgbClr val="FFFFFF"/>
                </a:solidFill>
                <a:latin typeface="Microsoft Sans Serif"/>
                <a:cs typeface="Microsoft Sans Serif"/>
              </a:rPr>
              <a:t>Directs</a:t>
            </a:r>
            <a:endParaRPr sz="3200">
              <a:latin typeface="Microsoft Sans Serif"/>
              <a:cs typeface="Microsoft Sans Serif"/>
            </a:endParaRPr>
          </a:p>
          <a:p>
            <a:pPr marL="12700" marR="5080">
              <a:lnSpc>
                <a:spcPts val="3829"/>
              </a:lnSpc>
              <a:spcBef>
                <a:spcPts val="195"/>
              </a:spcBef>
              <a:tabLst>
                <a:tab pos="675640" algn="l"/>
                <a:tab pos="1560830" algn="l"/>
                <a:tab pos="2445385" algn="l"/>
                <a:tab pos="3108960" algn="l"/>
                <a:tab pos="5762625" algn="l"/>
                <a:tab pos="7310755" algn="l"/>
              </a:tabLst>
            </a:pPr>
            <a:r>
              <a:rPr dirty="0" sz="3200" spc="204">
                <a:solidFill>
                  <a:srgbClr val="FFFFFF"/>
                </a:solidFill>
                <a:latin typeface="Microsoft Sans Serif"/>
                <a:cs typeface="Microsoft Sans Serif"/>
              </a:rPr>
              <a:t>complaints</a:t>
            </a:r>
            <a:r>
              <a:rPr dirty="0" sz="3200" spc="204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40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3200" spc="40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65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dirty="0" sz="3200" spc="26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40">
                <a:solidFill>
                  <a:srgbClr val="FFFFFF"/>
                </a:solidFill>
                <a:latin typeface="Microsoft Sans Serif"/>
                <a:cs typeface="Microsoft Sans Serif"/>
              </a:rPr>
              <a:t>agents</a:t>
            </a:r>
            <a:r>
              <a:rPr dirty="0" sz="3200" spc="14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-5">
                <a:solidFill>
                  <a:srgbClr val="FFFFFF"/>
                </a:solidFill>
                <a:latin typeface="Microsoft Sans Serif"/>
                <a:cs typeface="Microsoft Sans Serif"/>
              </a:rPr>
              <a:t>based  </a:t>
            </a:r>
            <a:r>
              <a:rPr dirty="0" sz="3200" spc="-40">
                <a:solidFill>
                  <a:srgbClr val="FFFFFF"/>
                </a:solidFill>
                <a:latin typeface="Microsoft Sans Serif"/>
                <a:cs typeface="Microsoft Sans Serif"/>
              </a:rPr>
              <a:t>on	</a:t>
            </a:r>
            <a:r>
              <a:rPr dirty="0" sz="3200" spc="315">
                <a:solidFill>
                  <a:srgbClr val="FFFFFF"/>
                </a:solidFill>
                <a:latin typeface="Microsoft Sans Serif"/>
                <a:cs typeface="Microsoft Sans Serif"/>
              </a:rPr>
              <a:t>set	</a:t>
            </a:r>
            <a:r>
              <a:rPr dirty="0" sz="3200" spc="570">
                <a:solidFill>
                  <a:srgbClr val="FFFFFF"/>
                </a:solidFill>
                <a:latin typeface="Microsoft Sans Serif"/>
                <a:cs typeface="Microsoft Sans Serif"/>
              </a:rPr>
              <a:t>criteria.</a:t>
            </a:r>
            <a:endParaRPr sz="3200">
              <a:latin typeface="Microsoft Sans Serif"/>
              <a:cs typeface="Microsoft Sans Serif"/>
            </a:endParaRPr>
          </a:p>
          <a:p>
            <a:pPr marL="12700" marR="5080" indent="220979">
              <a:lnSpc>
                <a:spcPts val="3900"/>
              </a:lnSpc>
              <a:tabLst>
                <a:tab pos="897255" algn="l"/>
                <a:tab pos="2223770" algn="l"/>
                <a:tab pos="2666365" algn="l"/>
                <a:tab pos="4435475" algn="l"/>
                <a:tab pos="6426200" algn="l"/>
                <a:tab pos="7532370" algn="l"/>
              </a:tabLst>
            </a:pPr>
            <a:r>
              <a:rPr dirty="0" sz="3200" spc="-65">
                <a:solidFill>
                  <a:srgbClr val="FFFFFF"/>
                </a:solidFill>
                <a:latin typeface="Microsoft Sans Serif"/>
                <a:cs typeface="Microsoft Sans Serif"/>
              </a:rPr>
              <a:t>Enhanced</a:t>
            </a:r>
            <a:r>
              <a:rPr dirty="0" sz="3200" spc="-6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355">
                <a:solidFill>
                  <a:srgbClr val="FFFFFF"/>
                </a:solidFill>
                <a:latin typeface="Microsoft Sans Serif"/>
                <a:cs typeface="Microsoft Sans Serif"/>
              </a:rPr>
              <a:t>Security:</a:t>
            </a:r>
            <a:r>
              <a:rPr dirty="0" sz="3200" spc="35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270">
                <a:solidFill>
                  <a:srgbClr val="FFFFFF"/>
                </a:solidFill>
                <a:latin typeface="Microsoft Sans Serif"/>
                <a:cs typeface="Microsoft Sans Serif"/>
              </a:rPr>
              <a:t>Protects</a:t>
            </a:r>
            <a:r>
              <a:rPr dirty="0" sz="3200" spc="27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85">
                <a:solidFill>
                  <a:srgbClr val="FFFFFF"/>
                </a:solidFill>
                <a:latin typeface="Microsoft Sans Serif"/>
                <a:cs typeface="Microsoft Sans Serif"/>
              </a:rPr>
              <a:t>user</a:t>
            </a:r>
            <a:r>
              <a:rPr dirty="0" sz="3200" spc="18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200" spc="155">
                <a:solidFill>
                  <a:srgbClr val="FFFFFF"/>
                </a:solidFill>
                <a:latin typeface="Microsoft Sans Serif"/>
                <a:cs typeface="Microsoft Sans Serif"/>
              </a:rPr>
              <a:t>data  </a:t>
            </a:r>
            <a:r>
              <a:rPr dirty="0" sz="3200" spc="-40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3200" spc="114">
                <a:solidFill>
                  <a:srgbClr val="FFFFFF"/>
                </a:solidFill>
                <a:latin typeface="Microsoft Sans Serif"/>
                <a:cs typeface="Microsoft Sans Serif"/>
              </a:rPr>
              <a:t>ensures	</a:t>
            </a:r>
            <a:r>
              <a:rPr dirty="0" sz="3200" spc="185">
                <a:solidFill>
                  <a:srgbClr val="FFFFFF"/>
                </a:solidFill>
                <a:latin typeface="Microsoft Sans Serif"/>
                <a:cs typeface="Microsoft Sans Serif"/>
              </a:rPr>
              <a:t>compliance.</a:t>
            </a:r>
            <a:endParaRPr sz="3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136" y="1429512"/>
              <a:ext cx="2557272" cy="6979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6" y="1429512"/>
              <a:ext cx="2392680" cy="62179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7272" y="2523858"/>
            <a:ext cx="8651240" cy="35953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  <a:tabLst>
                <a:tab pos="814705" algn="l"/>
                <a:tab pos="1416685" algn="l"/>
                <a:tab pos="1818005" algn="l"/>
                <a:tab pos="2018030" algn="l"/>
                <a:tab pos="2419350" algn="l"/>
                <a:tab pos="2620010" algn="l"/>
                <a:tab pos="2820670" algn="l"/>
                <a:tab pos="4023995" algn="l"/>
                <a:tab pos="4425315" algn="l"/>
                <a:tab pos="4625975" algn="l"/>
                <a:tab pos="4826635" algn="l"/>
                <a:tab pos="5629275" algn="l"/>
                <a:tab pos="5829935" algn="l"/>
                <a:tab pos="6230620" algn="l"/>
                <a:tab pos="6631940" algn="l"/>
                <a:tab pos="6832600" algn="l"/>
                <a:tab pos="7233920" algn="l"/>
                <a:tab pos="7635240" algn="l"/>
              </a:tabLst>
            </a:pPr>
            <a:r>
              <a:rPr dirty="0" sz="2900" spc="-9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system's		</a:t>
            </a:r>
            <a:r>
              <a:rPr dirty="0" sz="2900" spc="305">
                <a:solidFill>
                  <a:srgbClr val="FFFFFF"/>
                </a:solidFill>
                <a:latin typeface="Microsoft Sans Serif"/>
                <a:cs typeface="Microsoft Sans Serif"/>
              </a:rPr>
              <a:t>frontend,		</a:t>
            </a:r>
            <a:r>
              <a:rPr dirty="0" sz="2900" spc="505">
                <a:solidFill>
                  <a:srgbClr val="FFFFFF"/>
                </a:solidFill>
                <a:latin typeface="Microsoft Sans Serif"/>
                <a:cs typeface="Microsoft Sans Serif"/>
              </a:rPr>
              <a:t>built	</a:t>
            </a:r>
            <a:r>
              <a:rPr dirty="0" sz="2900" spc="285">
                <a:solidFill>
                  <a:srgbClr val="FFFFFF"/>
                </a:solidFill>
                <a:latin typeface="Microsoft Sans Serif"/>
                <a:cs typeface="Microsoft Sans Serif"/>
              </a:rPr>
              <a:t>with	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React, </a:t>
            </a:r>
            <a:r>
              <a:rPr dirty="0" sz="2900" spc="1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370">
                <a:solidFill>
                  <a:srgbClr val="FFFFFF"/>
                </a:solidFill>
                <a:latin typeface="Microsoft Sans Serif"/>
                <a:cs typeface="Microsoft Sans Serif"/>
              </a:rPr>
              <a:t>offers	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a	</a:t>
            </a:r>
            <a:r>
              <a:rPr dirty="0" sz="2900" spc="345">
                <a:solidFill>
                  <a:srgbClr val="FFFFFF"/>
                </a:solidFill>
                <a:latin typeface="Microsoft Sans Serif"/>
                <a:cs typeface="Microsoft Sans Serif"/>
              </a:rPr>
              <a:t>user-friendly		</a:t>
            </a:r>
            <a:r>
              <a:rPr dirty="0" sz="2900" spc="340">
                <a:solidFill>
                  <a:srgbClr val="FFFFFF"/>
                </a:solidFill>
                <a:latin typeface="Microsoft Sans Serif"/>
                <a:cs typeface="Microsoft Sans Serif"/>
              </a:rPr>
              <a:t>interface	</a:t>
            </a:r>
            <a:r>
              <a:rPr dirty="0" sz="2900" spc="28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900" spc="2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265">
                <a:solidFill>
                  <a:srgbClr val="FFFFFF"/>
                </a:solidFill>
                <a:latin typeface="Microsoft Sans Serif"/>
                <a:cs typeface="Microsoft Sans Serif"/>
              </a:rPr>
              <a:t>features	</a:t>
            </a:r>
            <a:r>
              <a:rPr dirty="0" sz="2900" spc="480">
                <a:solidFill>
                  <a:srgbClr val="FFFFFF"/>
                </a:solidFill>
                <a:latin typeface="Microsoft Sans Serif"/>
                <a:cs typeface="Microsoft Sans Serif"/>
              </a:rPr>
              <a:t>like		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complaint		</a:t>
            </a:r>
            <a:r>
              <a:rPr dirty="0" sz="2900" spc="180">
                <a:solidFill>
                  <a:srgbClr val="FFFFFF"/>
                </a:solidFill>
                <a:latin typeface="Microsoft Sans Serif"/>
                <a:cs typeface="Microsoft Sans Serif"/>
              </a:rPr>
              <a:t>submission,	</a:t>
            </a:r>
            <a:r>
              <a:rPr dirty="0" sz="2900" spc="290">
                <a:solidFill>
                  <a:srgbClr val="FFFFFF"/>
                </a:solidFill>
                <a:latin typeface="Microsoft Sans Serif"/>
                <a:cs typeface="Microsoft Sans Serif"/>
              </a:rPr>
              <a:t>status </a:t>
            </a:r>
            <a:r>
              <a:rPr dirty="0" sz="2900" spc="2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355">
                <a:solidFill>
                  <a:srgbClr val="FFFFFF"/>
                </a:solidFill>
                <a:latin typeface="Microsoft Sans Serif"/>
                <a:cs typeface="Microsoft Sans Serif"/>
              </a:rPr>
              <a:t>tracking,		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900" spc="-5">
                <a:solidFill>
                  <a:srgbClr val="FFFFFF"/>
                </a:solidFill>
                <a:latin typeface="Microsoft Sans Serif"/>
                <a:cs typeface="Microsoft Sans Serif"/>
              </a:rPr>
              <a:t>admin	</a:t>
            </a:r>
            <a:r>
              <a:rPr dirty="0" sz="2900" spc="125">
                <a:solidFill>
                  <a:srgbClr val="FFFFFF"/>
                </a:solidFill>
                <a:latin typeface="Microsoft Sans Serif"/>
                <a:cs typeface="Microsoft Sans Serif"/>
              </a:rPr>
              <a:t>dashboard.	</a:t>
            </a:r>
            <a:r>
              <a:rPr dirty="0" sz="2900" spc="770">
                <a:solidFill>
                  <a:srgbClr val="FFFFFF"/>
                </a:solidFill>
                <a:latin typeface="Microsoft Sans Serif"/>
                <a:cs typeface="Microsoft Sans Serif"/>
              </a:rPr>
              <a:t>It		</a:t>
            </a:r>
            <a:r>
              <a:rPr dirty="0" sz="2900" spc="245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dirty="0" sz="2900" spc="2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320">
                <a:solidFill>
                  <a:srgbClr val="FFFFFF"/>
                </a:solidFill>
                <a:latin typeface="Microsoft Sans Serif"/>
                <a:cs typeface="Microsoft Sans Serif"/>
              </a:rPr>
              <a:t>real-time		</a:t>
            </a:r>
            <a:r>
              <a:rPr dirty="0" sz="2900" spc="385">
                <a:solidFill>
                  <a:srgbClr val="FFFFFF"/>
                </a:solidFill>
                <a:latin typeface="Microsoft Sans Serif"/>
                <a:cs typeface="Microsoft Sans Serif"/>
              </a:rPr>
              <a:t>validation,	</a:t>
            </a:r>
            <a:r>
              <a:rPr dirty="0" sz="2900" spc="175">
                <a:solidFill>
                  <a:srgbClr val="FFFFFF"/>
                </a:solidFill>
                <a:latin typeface="Microsoft Sans Serif"/>
                <a:cs typeface="Microsoft Sans Serif"/>
              </a:rPr>
              <a:t>responsive	</a:t>
            </a:r>
            <a:r>
              <a:rPr dirty="0" sz="2900" spc="240">
                <a:solidFill>
                  <a:srgbClr val="FFFFFF"/>
                </a:solidFill>
                <a:latin typeface="Microsoft Sans Serif"/>
                <a:cs typeface="Microsoft Sans Serif"/>
              </a:rPr>
              <a:t>design, </a:t>
            </a:r>
            <a:r>
              <a:rPr dirty="0" sz="2900" spc="2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355">
                <a:solidFill>
                  <a:srgbClr val="FFFFFF"/>
                </a:solidFill>
                <a:latin typeface="Microsoft Sans Serif"/>
                <a:cs typeface="Microsoft Sans Serif"/>
              </a:rPr>
              <a:t>instant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updates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170">
                <a:solidFill>
                  <a:srgbClr val="FFFFFF"/>
                </a:solidFill>
                <a:latin typeface="Microsoft Sans Serif"/>
                <a:cs typeface="Microsoft Sans Serif"/>
              </a:rPr>
              <a:t>through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370">
                <a:solidFill>
                  <a:srgbClr val="FFFFFF"/>
                </a:solidFill>
                <a:latin typeface="Microsoft Sans Serif"/>
                <a:cs typeface="Microsoft Sans Serif"/>
              </a:rPr>
              <a:t>ef</a:t>
            </a:r>
            <a:r>
              <a:rPr dirty="0" sz="2900" spc="1705">
                <a:solidFill>
                  <a:srgbClr val="FFFFFF"/>
                </a:solidFill>
                <a:latin typeface="Microsoft Sans Serif"/>
                <a:cs typeface="Microsoft Sans Serif"/>
              </a:rPr>
              <a:t>ﬁ</a:t>
            </a:r>
            <a:r>
              <a:rPr dirty="0" sz="2900" spc="350">
                <a:solidFill>
                  <a:srgbClr val="FFFFFF"/>
                </a:solidFill>
                <a:latin typeface="Microsoft Sans Serif"/>
                <a:cs typeface="Microsoft Sans Serif"/>
              </a:rPr>
              <a:t>cient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285">
                <a:solidFill>
                  <a:srgbClr val="FFFFFF"/>
                </a:solidFill>
                <a:latin typeface="Microsoft Sans Serif"/>
                <a:cs typeface="Microsoft Sans Serif"/>
              </a:rPr>
              <a:t>state  </a:t>
            </a:r>
            <a:r>
              <a:rPr dirty="0" sz="2900" spc="-35">
                <a:solidFill>
                  <a:srgbClr val="FFFFFF"/>
                </a:solidFill>
                <a:latin typeface="Microsoft Sans Serif"/>
                <a:cs typeface="Microsoft Sans Serif"/>
              </a:rPr>
              <a:t>management.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195">
                <a:solidFill>
                  <a:srgbClr val="FFFFFF"/>
                </a:solidFill>
                <a:latin typeface="Microsoft Sans Serif"/>
                <a:cs typeface="Microsoft Sans Serif"/>
              </a:rPr>
              <a:t>React’s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2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345">
                <a:solidFill>
                  <a:srgbClr val="FFFFFF"/>
                </a:solidFill>
                <a:latin typeface="Microsoft Sans Serif"/>
                <a:cs typeface="Microsoft Sans Serif"/>
              </a:rPr>
              <a:t>integration</a:t>
            </a:r>
            <a:r>
              <a:rPr dirty="0" sz="29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900" spc="90">
                <a:solidFill>
                  <a:srgbClr val="FFFFFF"/>
                </a:solidFill>
                <a:latin typeface="Microsoft Sans Serif"/>
                <a:cs typeface="Microsoft Sans Serif"/>
              </a:rPr>
              <a:t>ensures  </a:t>
            </a:r>
            <a:r>
              <a:rPr dirty="0" sz="2900" spc="45">
                <a:solidFill>
                  <a:srgbClr val="FFFFFF"/>
                </a:solidFill>
                <a:latin typeface="Microsoft Sans Serif"/>
                <a:cs typeface="Microsoft Sans Serif"/>
              </a:rPr>
              <a:t>seamless	</a:t>
            </a:r>
            <a:r>
              <a:rPr dirty="0" sz="2900" spc="165">
                <a:solidFill>
                  <a:srgbClr val="FFFFFF"/>
                </a:solidFill>
                <a:latin typeface="Microsoft Sans Serif"/>
                <a:cs typeface="Microsoft Sans Serif"/>
              </a:rPr>
              <a:t>data		</a:t>
            </a:r>
            <a:r>
              <a:rPr dirty="0" sz="2900" spc="245">
                <a:solidFill>
                  <a:srgbClr val="FFFFFF"/>
                </a:solidFill>
                <a:latin typeface="Microsoft Sans Serif"/>
                <a:cs typeface="Microsoft Sans Serif"/>
              </a:rPr>
              <a:t>ftow</a:t>
            </a:r>
            <a:r>
              <a:rPr dirty="0" sz="2900" spc="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28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900" spc="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23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900" spc="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Microsoft Sans Serif"/>
                <a:cs typeface="Microsoft Sans Serif"/>
              </a:rPr>
              <a:t>backend.</a:t>
            </a:r>
            <a:endParaRPr sz="29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177919" y="1189308"/>
            <a:ext cx="7849870" cy="8629650"/>
            <a:chOff x="10177919" y="1189308"/>
            <a:chExt cx="7849870" cy="8629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77873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8983" y="7153774"/>
              <a:ext cx="3543300" cy="2311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27" y="4724400"/>
              <a:ext cx="2795016" cy="8686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527" y="4724400"/>
              <a:ext cx="2602992" cy="774192"/>
            </a:xfrm>
            <a:prstGeom prst="rect">
              <a:avLst/>
            </a:prstGeom>
          </p:spPr>
        </p:pic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47465" y="6451200"/>
          <a:ext cx="11400155" cy="836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/>
                <a:gridCol w="4886324"/>
                <a:gridCol w="3517900"/>
                <a:gridCol w="1301750"/>
              </a:tblGrid>
              <a:tr h="418271">
                <a:tc>
                  <a:txBody>
                    <a:bodyPr/>
                    <a:lstStyle/>
                    <a:p>
                      <a:pPr marL="31750">
                        <a:lnSpc>
                          <a:spcPts val="3090"/>
                        </a:lnSpc>
                      </a:pPr>
                      <a:r>
                        <a:rPr dirty="0" sz="2850" spc="17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supports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90"/>
                        </a:lnSpc>
                        <a:tabLst>
                          <a:tab pos="1953895" algn="l"/>
                          <a:tab pos="3908425" algn="l"/>
                        </a:tabLst>
                      </a:pPr>
                      <a:r>
                        <a:rPr dirty="0" sz="2850" spc="18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complaint	</a:t>
                      </a:r>
                      <a:r>
                        <a:rPr dirty="0" sz="2850" spc="2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handling,	</a:t>
                      </a:r>
                      <a:r>
                        <a:rPr dirty="0" sz="2850" spc="1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user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  <a:tabLst>
                          <a:tab pos="2834005" algn="l"/>
                        </a:tabLst>
                      </a:pPr>
                      <a:r>
                        <a:rPr dirty="0" sz="2850" spc="39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registration,	</a:t>
                      </a:r>
                      <a:r>
                        <a:rPr dirty="0" sz="2850" spc="-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090"/>
                        </a:lnSpc>
                      </a:pPr>
                      <a:r>
                        <a:rPr dirty="0" sz="2850" spc="27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status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  <a:tr h="418271">
                <a:tc>
                  <a:txBody>
                    <a:bodyPr/>
                    <a:lstStyle/>
                    <a:p>
                      <a:pPr marL="31750">
                        <a:lnSpc>
                          <a:spcPts val="3175"/>
                        </a:lnSpc>
                      </a:pPr>
                      <a:r>
                        <a:rPr dirty="0" sz="2850" spc="17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updates.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75"/>
                        </a:lnSpc>
                        <a:tabLst>
                          <a:tab pos="1563370" algn="l"/>
                          <a:tab pos="3126740" algn="l"/>
                        </a:tabLst>
                      </a:pPr>
                      <a:r>
                        <a:rPr dirty="0" sz="2850" spc="6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Express	</a:t>
                      </a:r>
                      <a:r>
                        <a:rPr dirty="0" sz="2850" spc="-14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manages	</a:t>
                      </a:r>
                      <a:r>
                        <a:rPr dirty="0" sz="2850" spc="3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routing,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175"/>
                        </a:lnSpc>
                        <a:tabLst>
                          <a:tab pos="1661160" algn="l"/>
                        </a:tabLst>
                      </a:pPr>
                      <a:r>
                        <a:rPr dirty="0" sz="2850" spc="15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Node.js	</a:t>
                      </a:r>
                      <a:r>
                        <a:rPr dirty="0" sz="2850" spc="2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allows</a:t>
                      </a:r>
                      <a:endParaRPr sz="285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6515" y="5958725"/>
            <a:ext cx="10775315" cy="2631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4385" algn="l"/>
                <a:tab pos="2553335" algn="l"/>
                <a:tab pos="4116704" algn="l"/>
                <a:tab pos="4703445" algn="l"/>
                <a:tab pos="6462395" algn="l"/>
                <a:tab pos="8221345" algn="l"/>
                <a:tab pos="9003030" algn="l"/>
              </a:tabLst>
            </a:pPr>
            <a:r>
              <a:rPr dirty="0" sz="2850" spc="-10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850" spc="90">
                <a:solidFill>
                  <a:srgbClr val="FFFFFF"/>
                </a:solidFill>
                <a:latin typeface="Microsoft Sans Serif"/>
                <a:cs typeface="Microsoft Sans Serif"/>
              </a:rPr>
              <a:t>backend,	</a:t>
            </a:r>
            <a:r>
              <a:rPr dirty="0" sz="2850" spc="-25">
                <a:solidFill>
                  <a:srgbClr val="FFFFFF"/>
                </a:solidFill>
                <a:latin typeface="Microsoft Sans Serif"/>
                <a:cs typeface="Microsoft Sans Serif"/>
              </a:rPr>
              <a:t>powered	</a:t>
            </a:r>
            <a:r>
              <a:rPr dirty="0" sz="2850" spc="30">
                <a:solidFill>
                  <a:srgbClr val="FFFFFF"/>
                </a:solidFill>
                <a:latin typeface="Microsoft Sans Serif"/>
                <a:cs typeface="Microsoft Sans Serif"/>
              </a:rPr>
              <a:t>by	</a:t>
            </a:r>
            <a:r>
              <a:rPr dirty="0" sz="2850" spc="150">
                <a:solidFill>
                  <a:srgbClr val="FFFFFF"/>
                </a:solidFill>
                <a:latin typeface="Microsoft Sans Serif"/>
                <a:cs typeface="Microsoft Sans Serif"/>
              </a:rPr>
              <a:t>Express,	</a:t>
            </a:r>
            <a:r>
              <a:rPr dirty="0" sz="2850" spc="229">
                <a:solidFill>
                  <a:srgbClr val="FFFFFF"/>
                </a:solidFill>
                <a:latin typeface="Microsoft Sans Serif"/>
                <a:cs typeface="Microsoft Sans Serif"/>
              </a:rPr>
              <a:t>Node.js,	</a:t>
            </a:r>
            <a:r>
              <a:rPr dirty="0" sz="2850" spc="-50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850" spc="-145">
                <a:solidFill>
                  <a:srgbClr val="FFFFFF"/>
                </a:solidFill>
                <a:latin typeface="Microsoft Sans Serif"/>
                <a:cs typeface="Microsoft Sans Serif"/>
              </a:rPr>
              <a:t>MongoDB,</a:t>
            </a:r>
            <a:endParaRPr sz="2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Microsoft Sans Serif"/>
              <a:cs typeface="Microsoft Sans Serif"/>
            </a:endParaRPr>
          </a:p>
          <a:p>
            <a:pPr marL="12700" marR="5080">
              <a:lnSpc>
                <a:spcPct val="99800"/>
              </a:lnSpc>
              <a:spcBef>
                <a:spcPts val="5"/>
              </a:spcBef>
              <a:tabLst>
                <a:tab pos="1966595" algn="l"/>
                <a:tab pos="2162175" algn="l"/>
                <a:tab pos="2553335" algn="l"/>
                <a:tab pos="2943860" algn="l"/>
                <a:tab pos="3921125" algn="l"/>
                <a:tab pos="4703445" algn="l"/>
                <a:tab pos="4898390" algn="l"/>
                <a:tab pos="6071235" algn="l"/>
                <a:tab pos="6462395" algn="l"/>
                <a:tab pos="6852920" algn="l"/>
                <a:tab pos="7439659" algn="l"/>
                <a:tab pos="7635240" algn="l"/>
                <a:tab pos="7830184" algn="l"/>
                <a:tab pos="8612505" algn="l"/>
                <a:tab pos="8807450" algn="l"/>
                <a:tab pos="9198610" algn="l"/>
              </a:tabLst>
            </a:pPr>
            <a:r>
              <a:rPr dirty="0" sz="2850" spc="525">
                <a:solidFill>
                  <a:srgbClr val="FFFFFF"/>
                </a:solidFill>
                <a:latin typeface="Microsoft Sans Serif"/>
                <a:cs typeface="Microsoft Sans Serif"/>
              </a:rPr>
              <a:t>efﬁcient,		</a:t>
            </a:r>
            <a:r>
              <a:rPr dirty="0" sz="2850" spc="185">
                <a:solidFill>
                  <a:srgbClr val="FFFFFF"/>
                </a:solidFill>
                <a:latin typeface="Microsoft Sans Serif"/>
                <a:cs typeface="Microsoft Sans Serif"/>
              </a:rPr>
              <a:t>non-blocking	</a:t>
            </a:r>
            <a:r>
              <a:rPr dirty="0" sz="2850" spc="160">
                <a:solidFill>
                  <a:srgbClr val="FFFFFF"/>
                </a:solidFill>
                <a:latin typeface="Microsoft Sans Serif"/>
                <a:cs typeface="Microsoft Sans Serif"/>
              </a:rPr>
              <a:t>processes,	</a:t>
            </a:r>
            <a:r>
              <a:rPr dirty="0" sz="2850" spc="-50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850" spc="-275">
                <a:solidFill>
                  <a:srgbClr val="FFFFFF"/>
                </a:solidFill>
                <a:latin typeface="Microsoft Sans Serif"/>
                <a:cs typeface="Microsoft Sans Serif"/>
              </a:rPr>
              <a:t>MongoDB		</a:t>
            </a:r>
            <a:r>
              <a:rPr dirty="0" sz="2850" spc="245">
                <a:solidFill>
                  <a:srgbClr val="FFFFFF"/>
                </a:solidFill>
                <a:latin typeface="Microsoft Sans Serif"/>
                <a:cs typeface="Microsoft Sans Serif"/>
              </a:rPr>
              <a:t>stores </a:t>
            </a:r>
            <a:r>
              <a:rPr dirty="0" sz="2850" spc="2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180">
                <a:solidFill>
                  <a:srgbClr val="FFFFFF"/>
                </a:solidFill>
                <a:latin typeface="Microsoft Sans Serif"/>
                <a:cs typeface="Microsoft Sans Serif"/>
              </a:rPr>
              <a:t>complaint	</a:t>
            </a:r>
            <a:r>
              <a:rPr dirty="0" sz="2850" spc="150">
                <a:solidFill>
                  <a:srgbClr val="FFFFFF"/>
                </a:solidFill>
                <a:latin typeface="Microsoft Sans Serif"/>
                <a:cs typeface="Microsoft Sans Serif"/>
              </a:rPr>
              <a:t>data	</a:t>
            </a:r>
            <a:r>
              <a:rPr dirty="0" sz="2850" spc="270">
                <a:solidFill>
                  <a:srgbClr val="FFFFFF"/>
                </a:solidFill>
                <a:latin typeface="Microsoft Sans Serif"/>
                <a:cs typeface="Microsoft Sans Serif"/>
              </a:rPr>
              <a:t>securely.	</a:t>
            </a:r>
            <a:r>
              <a:rPr dirty="0" sz="2850" spc="20">
                <a:solidFill>
                  <a:srgbClr val="FFFFFF"/>
                </a:solidFill>
                <a:latin typeface="Microsoft Sans Serif"/>
                <a:cs typeface="Microsoft Sans Serif"/>
              </a:rPr>
              <a:t>RESTful		</a:t>
            </a:r>
            <a:r>
              <a:rPr dirty="0" sz="2850" spc="30">
                <a:solidFill>
                  <a:srgbClr val="FFFFFF"/>
                </a:solidFill>
                <a:latin typeface="Microsoft Sans Serif"/>
                <a:cs typeface="Microsoft Sans Serif"/>
              </a:rPr>
              <a:t>APIs	</a:t>
            </a:r>
            <a:r>
              <a:rPr dirty="0" sz="2850" spc="105">
                <a:solidFill>
                  <a:srgbClr val="FFFFFF"/>
                </a:solidFill>
                <a:latin typeface="Microsoft Sans Serif"/>
                <a:cs typeface="Microsoft Sans Serif"/>
              </a:rPr>
              <a:t>enable		</a:t>
            </a:r>
            <a:r>
              <a:rPr dirty="0" sz="2850" spc="-20">
                <a:solidFill>
                  <a:srgbClr val="FFFFFF"/>
                </a:solidFill>
                <a:latin typeface="Microsoft Sans Serif"/>
                <a:cs typeface="Microsoft Sans Serif"/>
              </a:rPr>
              <a:t>smooth </a:t>
            </a:r>
            <a:r>
              <a:rPr dirty="0" sz="285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50" spc="370">
                <a:solidFill>
                  <a:srgbClr val="FFFFFF"/>
                </a:solidFill>
                <a:latin typeface="Microsoft Sans Serif"/>
                <a:cs typeface="Microsoft Sans Serif"/>
              </a:rPr>
              <a:t>interaction,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5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21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30">
                <a:solidFill>
                  <a:srgbClr val="FFFFFF"/>
                </a:solidFill>
                <a:latin typeface="Microsoft Sans Serif"/>
                <a:cs typeface="Microsoft Sans Serif"/>
              </a:rPr>
              <a:t>system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38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-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8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850" spc="210">
                <a:solidFill>
                  <a:srgbClr val="FFFFFF"/>
                </a:solidFill>
                <a:latin typeface="Microsoft Sans Serif"/>
                <a:cs typeface="Microsoft Sans Serif"/>
              </a:rPr>
              <a:t>responsive.</a:t>
            </a:r>
            <a:endParaRPr sz="285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929229" y="678967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35"/>
                  </a:moveTo>
                  <a:lnTo>
                    <a:pt x="0" y="0"/>
                  </a:lnTo>
                  <a:lnTo>
                    <a:pt x="0" y="18707"/>
                  </a:lnTo>
                  <a:lnTo>
                    <a:pt x="319659" y="20154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392" y="1176528"/>
              <a:ext cx="4907280" cy="993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2392" y="1176528"/>
              <a:ext cx="4678680" cy="890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5366" y="4317847"/>
              <a:ext cx="104775" cy="10477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427355">
              <a:lnSpc>
                <a:spcPct val="100000"/>
              </a:lnSpc>
              <a:spcBef>
                <a:spcPts val="110"/>
              </a:spcBef>
              <a:tabLst>
                <a:tab pos="580390" algn="l"/>
                <a:tab pos="1905000" algn="l"/>
                <a:tab pos="2472690" algn="l"/>
                <a:tab pos="2661920" algn="l"/>
                <a:tab pos="2851150" algn="l"/>
                <a:tab pos="3040380" algn="l"/>
                <a:tab pos="3418840" algn="l"/>
                <a:tab pos="3797300" algn="l"/>
                <a:tab pos="3987165" algn="l"/>
                <a:tab pos="4176395" algn="l"/>
                <a:tab pos="4554855" algn="l"/>
                <a:tab pos="5501005" algn="l"/>
                <a:tab pos="5879465" algn="l"/>
                <a:tab pos="6068695" algn="l"/>
                <a:tab pos="6636384" algn="l"/>
              </a:tabLst>
            </a:pPr>
            <a:r>
              <a:rPr dirty="0" spc="-120"/>
              <a:t>To	</a:t>
            </a:r>
            <a:r>
              <a:rPr dirty="0" spc="-175"/>
              <a:t>manage	</a:t>
            </a:r>
            <a:r>
              <a:rPr dirty="0" spc="145"/>
              <a:t>user	</a:t>
            </a:r>
            <a:r>
              <a:rPr dirty="0" spc="165"/>
              <a:t>requests	</a:t>
            </a:r>
            <a:r>
              <a:rPr dirty="0" spc="445"/>
              <a:t>like	</a:t>
            </a:r>
            <a:r>
              <a:rPr dirty="0" spc="170"/>
              <a:t>complaint </a:t>
            </a:r>
            <a:r>
              <a:rPr dirty="0" spc="175"/>
              <a:t> </a:t>
            </a:r>
            <a:r>
              <a:rPr dirty="0" spc="375"/>
              <a:t>registration,	</a:t>
            </a:r>
            <a:r>
              <a:rPr dirty="0" spc="260"/>
              <a:t>status	</a:t>
            </a:r>
            <a:r>
              <a:rPr dirty="0" spc="325"/>
              <a:t>tracking,	</a:t>
            </a:r>
            <a:r>
              <a:rPr dirty="0" spc="-45"/>
              <a:t>and	</a:t>
            </a:r>
            <a:r>
              <a:rPr dirty="0" spc="145"/>
              <a:t>user </a:t>
            </a:r>
            <a:r>
              <a:rPr dirty="0" spc="150"/>
              <a:t> </a:t>
            </a:r>
            <a:r>
              <a:rPr dirty="0" spc="290"/>
              <a:t>administration,	</a:t>
            </a:r>
            <a:r>
              <a:rPr dirty="0" spc="210"/>
              <a:t>the	</a:t>
            </a:r>
            <a:r>
              <a:rPr dirty="0" spc="285"/>
              <a:t>React-built	</a:t>
            </a:r>
            <a:r>
              <a:rPr dirty="0" spc="220"/>
              <a:t>frontend </a:t>
            </a:r>
            <a:r>
              <a:rPr dirty="0" spc="225"/>
              <a:t> </a:t>
            </a:r>
            <a:r>
              <a:rPr dirty="0" spc="5"/>
              <a:t>communicates	</a:t>
            </a:r>
            <a:r>
              <a:rPr dirty="0" spc="260"/>
              <a:t>with	</a:t>
            </a:r>
            <a:r>
              <a:rPr dirty="0" spc="210"/>
              <a:t>the	</a:t>
            </a:r>
            <a:r>
              <a:rPr dirty="0" spc="90"/>
              <a:t>backend.</a:t>
            </a:r>
          </a:p>
          <a:p>
            <a:pPr marL="434975">
              <a:lnSpc>
                <a:spcPct val="100000"/>
              </a:lnSpc>
              <a:tabLst>
                <a:tab pos="2517140" algn="l"/>
                <a:tab pos="3463290" algn="l"/>
                <a:tab pos="4030979" algn="l"/>
                <a:tab pos="4788535" algn="l"/>
                <a:tab pos="6113145" algn="l"/>
              </a:tabLst>
            </a:pPr>
            <a:r>
              <a:rPr dirty="0" spc="215"/>
              <a:t>Express.js	</a:t>
            </a:r>
            <a:r>
              <a:rPr dirty="0" spc="225"/>
              <a:t>acts	</a:t>
            </a:r>
            <a:r>
              <a:rPr dirty="0" spc="35"/>
              <a:t>as	</a:t>
            </a:r>
            <a:r>
              <a:rPr dirty="0" spc="210"/>
              <a:t>the	server	</a:t>
            </a:r>
            <a:r>
              <a:rPr dirty="0" spc="125"/>
              <a:t>framework,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95235" y="2694498"/>
            <a:ext cx="8615045" cy="6857365"/>
            <a:chOff x="495235" y="2694498"/>
            <a:chExt cx="8615045" cy="685736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67" y="7680172"/>
              <a:ext cx="104775" cy="1047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2285" y="2694498"/>
              <a:ext cx="6496050" cy="64103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4596" y="7244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01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68" y="2298115"/>
                  </a:lnTo>
                  <a:lnTo>
                    <a:pt x="3540201" y="2298115"/>
                  </a:lnTo>
                  <a:lnTo>
                    <a:pt x="354020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04595" y="724352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4">
                  <a:moveTo>
                    <a:pt x="1770464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4" y="723"/>
                  </a:lnTo>
                  <a:lnTo>
                    <a:pt x="3540194" y="2298833"/>
                  </a:lnTo>
                  <a:lnTo>
                    <a:pt x="1770464" y="2298833"/>
                  </a:lnTo>
                  <a:close/>
                </a:path>
                <a:path w="3540760" h="2299334">
                  <a:moveTo>
                    <a:pt x="1770464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4" y="0"/>
                  </a:lnTo>
                  <a:lnTo>
                    <a:pt x="3540194" y="753803"/>
                  </a:lnTo>
                  <a:lnTo>
                    <a:pt x="1770464" y="753803"/>
                  </a:lnTo>
                  <a:close/>
                </a:path>
                <a:path w="3540760" h="2299334">
                  <a:moveTo>
                    <a:pt x="3008841" y="228226"/>
                  </a:moveTo>
                  <a:lnTo>
                    <a:pt x="3237077" y="456452"/>
                  </a:lnTo>
                </a:path>
                <a:path w="3540760" h="2299334">
                  <a:moveTo>
                    <a:pt x="3236353" y="228226"/>
                  </a:moveTo>
                  <a:lnTo>
                    <a:pt x="3008117" y="456452"/>
                  </a:lnTo>
                </a:path>
                <a:path w="3540760" h="2299334">
                  <a:moveTo>
                    <a:pt x="1921648" y="341977"/>
                  </a:moveTo>
                  <a:lnTo>
                    <a:pt x="2245644" y="343425"/>
                  </a:lnTo>
                </a:path>
                <a:path w="3540760" h="2299334">
                  <a:moveTo>
                    <a:pt x="2627249" y="455741"/>
                  </a:moveTo>
                  <a:lnTo>
                    <a:pt x="2513480" y="455741"/>
                  </a:lnTo>
                  <a:lnTo>
                    <a:pt x="2513480" y="228226"/>
                  </a:lnTo>
                  <a:lnTo>
                    <a:pt x="2741005" y="228226"/>
                  </a:lnTo>
                  <a:lnTo>
                    <a:pt x="2741005" y="455741"/>
                  </a:lnTo>
                  <a:lnTo>
                    <a:pt x="2627249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663" y="8308848"/>
              <a:ext cx="374903" cy="9479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0240" y="8293608"/>
              <a:ext cx="630936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1695" y="8293608"/>
              <a:ext cx="496824" cy="944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6190" y="7244465"/>
              <a:ext cx="3543298" cy="23050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272613" y="4545177"/>
            <a:ext cx="7974965" cy="5064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580390" algn="l"/>
                <a:tab pos="1526540" algn="l"/>
                <a:tab pos="1905000" algn="l"/>
                <a:tab pos="2283460" algn="l"/>
                <a:tab pos="2472690" algn="l"/>
                <a:tab pos="2661920" algn="l"/>
                <a:tab pos="2851150" algn="l"/>
                <a:tab pos="3040380" algn="l"/>
                <a:tab pos="3418840" algn="l"/>
                <a:tab pos="3797300" algn="l"/>
                <a:tab pos="4176395" algn="l"/>
                <a:tab pos="4744085" algn="l"/>
                <a:tab pos="5122545" algn="l"/>
                <a:tab pos="5501005" algn="l"/>
                <a:tab pos="6068695" algn="l"/>
                <a:tab pos="6257925" algn="l"/>
                <a:tab pos="6636384" algn="l"/>
                <a:tab pos="7204075" algn="l"/>
              </a:tabLst>
            </a:pPr>
            <a:r>
              <a:rPr dirty="0" sz="2750" spc="340">
                <a:solidFill>
                  <a:srgbClr val="FFFFFF"/>
                </a:solidFill>
                <a:latin typeface="Microsoft Sans Serif"/>
                <a:cs typeface="Microsoft Sans Serif"/>
              </a:rPr>
              <a:t>controlling	</a:t>
            </a:r>
            <a:r>
              <a:rPr dirty="0" sz="2750" spc="21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750" spc="5">
                <a:solidFill>
                  <a:srgbClr val="FFFFFF"/>
                </a:solidFill>
                <a:latin typeface="Microsoft Sans Serif"/>
                <a:cs typeface="Microsoft Sans Serif"/>
              </a:rPr>
              <a:t>API	</a:t>
            </a:r>
            <a:r>
              <a:rPr dirty="0" sz="2750" spc="210">
                <a:solidFill>
                  <a:srgbClr val="FFFFFF"/>
                </a:solidFill>
                <a:latin typeface="Microsoft Sans Serif"/>
                <a:cs typeface="Microsoft Sans Serif"/>
              </a:rPr>
              <a:t>routes	</a:t>
            </a:r>
            <a:r>
              <a:rPr dirty="0" sz="2750" spc="335">
                <a:solidFill>
                  <a:srgbClr val="FFFFFF"/>
                </a:solidFill>
                <a:latin typeface="Microsoft Sans Serif"/>
                <a:cs typeface="Microsoft Sans Serif"/>
              </a:rPr>
              <a:t>that	</a:t>
            </a:r>
            <a:r>
              <a:rPr dirty="0" sz="2750" spc="225">
                <a:solidFill>
                  <a:srgbClr val="FFFFFF"/>
                </a:solidFill>
                <a:latin typeface="Microsoft Sans Serif"/>
                <a:cs typeface="Microsoft Sans Serif"/>
              </a:rPr>
              <a:t>allow	</a:t>
            </a:r>
            <a:r>
              <a:rPr dirty="0" sz="2750" spc="145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dirty="0" sz="275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340">
                <a:solidFill>
                  <a:srgbClr val="FFFFFF"/>
                </a:solidFill>
                <a:latin typeface="Microsoft Sans Serif"/>
                <a:cs typeface="Microsoft Sans Serif"/>
              </a:rPr>
              <a:t>to	</a:t>
            </a:r>
            <a:r>
              <a:rPr dirty="0" sz="2750" spc="225">
                <a:solidFill>
                  <a:srgbClr val="FFFFFF"/>
                </a:solidFill>
                <a:latin typeface="Microsoft Sans Serif"/>
                <a:cs typeface="Microsoft Sans Serif"/>
              </a:rPr>
              <a:t>ftow	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between	</a:t>
            </a:r>
            <a:r>
              <a:rPr dirty="0" sz="2750" spc="21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750" spc="70">
                <a:solidFill>
                  <a:srgbClr val="FFFFFF"/>
                </a:solidFill>
                <a:latin typeface="Microsoft Sans Serif"/>
                <a:cs typeface="Microsoft Sans Serif"/>
              </a:rPr>
              <a:t>database	</a:t>
            </a:r>
            <a:r>
              <a:rPr dirty="0" sz="2750" spc="-45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750" spc="21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750" spc="2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455">
                <a:solidFill>
                  <a:srgbClr val="FFFFFF"/>
                </a:solidFill>
                <a:latin typeface="Microsoft Sans Serif"/>
                <a:cs typeface="Microsoft Sans Serif"/>
              </a:rPr>
              <a:t>client.	</a:t>
            </a:r>
            <a:r>
              <a:rPr dirty="0" sz="2750" spc="100">
                <a:solidFill>
                  <a:srgbClr val="FFFFFF"/>
                </a:solidFill>
                <a:latin typeface="Microsoft Sans Serif"/>
                <a:cs typeface="Microsoft Sans Serif"/>
              </a:rPr>
              <a:t>While	</a:t>
            </a:r>
            <a:r>
              <a:rPr dirty="0" sz="2750" spc="-265">
                <a:solidFill>
                  <a:srgbClr val="FFFFFF"/>
                </a:solidFill>
                <a:latin typeface="Microsoft Sans Serif"/>
                <a:cs typeface="Microsoft Sans Serif"/>
              </a:rPr>
              <a:t>MongoDB	</a:t>
            </a:r>
            <a:r>
              <a:rPr dirty="0" sz="2750" spc="235">
                <a:solidFill>
                  <a:srgbClr val="FFFFFF"/>
                </a:solidFill>
                <a:latin typeface="Microsoft Sans Serif"/>
                <a:cs typeface="Microsoft Sans Serif"/>
              </a:rPr>
              <a:t>stores	</a:t>
            </a:r>
            <a:r>
              <a:rPr dirty="0" sz="2750" spc="-45">
                <a:solidFill>
                  <a:srgbClr val="FFFFFF"/>
                </a:solidFill>
                <a:latin typeface="Microsoft Sans Serif"/>
                <a:cs typeface="Microsoft Sans Serif"/>
              </a:rPr>
              <a:t>and	</a:t>
            </a:r>
            <a:r>
              <a:rPr dirty="0" sz="2750" spc="185">
                <a:solidFill>
                  <a:srgbClr val="FFFFFF"/>
                </a:solidFill>
                <a:latin typeface="Microsoft Sans Serif"/>
                <a:cs typeface="Microsoft Sans Serif"/>
              </a:rPr>
              <a:t>gets </a:t>
            </a:r>
            <a:r>
              <a:rPr dirty="0" sz="2750" spc="1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170">
                <a:solidFill>
                  <a:srgbClr val="FFFFFF"/>
                </a:solidFill>
                <a:latin typeface="Microsoft Sans Serif"/>
                <a:cs typeface="Microsoft Sans Serif"/>
              </a:rPr>
              <a:t>complaint	</a:t>
            </a:r>
            <a:r>
              <a:rPr dirty="0" sz="2750" spc="145">
                <a:solidFill>
                  <a:srgbClr val="FFFFFF"/>
                </a:solidFill>
                <a:latin typeface="Microsoft Sans Serif"/>
                <a:cs typeface="Microsoft Sans Serif"/>
              </a:rPr>
              <a:t>data	</a:t>
            </a:r>
            <a:r>
              <a:rPr dirty="0" sz="2750" spc="405">
                <a:solidFill>
                  <a:srgbClr val="FFFFFF"/>
                </a:solidFill>
                <a:latin typeface="Microsoft Sans Serif"/>
                <a:cs typeface="Microsoft Sans Serif"/>
              </a:rPr>
              <a:t>in	</a:t>
            </a:r>
            <a:r>
              <a:rPr dirty="0" sz="2750" spc="335">
                <a:solidFill>
                  <a:srgbClr val="FFFFFF"/>
                </a:solidFill>
                <a:latin typeface="Microsoft Sans Serif"/>
                <a:cs typeface="Microsoft Sans Serif"/>
              </a:rPr>
              <a:t>real-time,	</a:t>
            </a:r>
            <a:r>
              <a:rPr dirty="0" sz="2750" spc="210">
                <a:solidFill>
                  <a:srgbClr val="FFFFFF"/>
                </a:solidFill>
                <a:latin typeface="Microsoft Sans Serif"/>
                <a:cs typeface="Microsoft Sans Serif"/>
              </a:rPr>
              <a:t>the	</a:t>
            </a:r>
            <a:r>
              <a:rPr dirty="0" sz="2750" spc="150">
                <a:solidFill>
                  <a:srgbClr val="FFFFFF"/>
                </a:solidFill>
                <a:latin typeface="Microsoft Sans Serif"/>
                <a:cs typeface="Microsoft Sans Serif"/>
              </a:rPr>
              <a:t>Node.js </a:t>
            </a:r>
            <a:r>
              <a:rPr dirty="0" sz="2750" spc="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backend	</a:t>
            </a:r>
            <a:r>
              <a:rPr dirty="0" sz="2750" spc="105">
                <a:solidFill>
                  <a:srgbClr val="FFFFFF"/>
                </a:solidFill>
                <a:latin typeface="Microsoft Sans Serif"/>
                <a:cs typeface="Microsoft Sans Serif"/>
              </a:rPr>
              <a:t>handles	</a:t>
            </a:r>
            <a:r>
              <a:rPr dirty="0" sz="2750" spc="140">
                <a:solidFill>
                  <a:srgbClr val="FFFFFF"/>
                </a:solidFill>
                <a:latin typeface="Microsoft Sans Serif"/>
                <a:cs typeface="Microsoft Sans Serif"/>
              </a:rPr>
              <a:t>these	</a:t>
            </a:r>
            <a:r>
              <a:rPr dirty="0" sz="2750" spc="195">
                <a:solidFill>
                  <a:srgbClr val="FFFFFF"/>
                </a:solidFill>
                <a:latin typeface="Microsoft Sans Serif"/>
                <a:cs typeface="Microsoft Sans Serif"/>
              </a:rPr>
              <a:t>queries </a:t>
            </a:r>
            <a:r>
              <a:rPr dirty="0" sz="2750" spc="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114">
                <a:solidFill>
                  <a:srgbClr val="FFFFFF"/>
                </a:solidFill>
                <a:latin typeface="Microsoft Sans Serif"/>
                <a:cs typeface="Microsoft Sans Serif"/>
              </a:rPr>
              <a:t>asynchronously	</a:t>
            </a:r>
            <a:r>
              <a:rPr dirty="0" sz="2750" spc="340">
                <a:solidFill>
                  <a:srgbClr val="FFFFFF"/>
                </a:solidFill>
                <a:latin typeface="Microsoft Sans Serif"/>
                <a:cs typeface="Microsoft Sans Serif"/>
              </a:rPr>
              <a:t>to	</a:t>
            </a:r>
            <a:r>
              <a:rPr dirty="0" sz="2750" spc="80">
                <a:solidFill>
                  <a:srgbClr val="FFFFFF"/>
                </a:solidFill>
                <a:latin typeface="Microsoft Sans Serif"/>
                <a:cs typeface="Microsoft Sans Serif"/>
              </a:rPr>
              <a:t>ensure	</a:t>
            </a:r>
            <a:r>
              <a:rPr dirty="0" sz="2750" spc="345">
                <a:solidFill>
                  <a:srgbClr val="FFFFFF"/>
                </a:solidFill>
                <a:latin typeface="Microsoft Sans Serif"/>
                <a:cs typeface="Microsoft Sans Serif"/>
              </a:rPr>
              <a:t>effective	</a:t>
            </a:r>
            <a:r>
              <a:rPr dirty="0" sz="2750" spc="-4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5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180">
                <a:solidFill>
                  <a:srgbClr val="FFFFFF"/>
                </a:solidFill>
                <a:latin typeface="Microsoft Sans Serif"/>
                <a:cs typeface="Microsoft Sans Serif"/>
              </a:rPr>
              <a:t>non-blocking	</a:t>
            </a:r>
            <a:r>
              <a:rPr dirty="0" sz="2750" spc="145">
                <a:solidFill>
                  <a:srgbClr val="FFFFFF"/>
                </a:solidFill>
                <a:latin typeface="Microsoft Sans Serif"/>
                <a:cs typeface="Microsoft Sans Serif"/>
              </a:rPr>
              <a:t>data	</a:t>
            </a:r>
            <a:r>
              <a:rPr dirty="0" sz="2750" spc="325">
                <a:solidFill>
                  <a:srgbClr val="FFFFFF"/>
                </a:solidFill>
                <a:latin typeface="Microsoft Sans Serif"/>
                <a:cs typeface="Microsoft Sans Serif"/>
              </a:rPr>
              <a:t>ftow.</a:t>
            </a:r>
            <a:endParaRPr sz="2750">
              <a:latin typeface="Microsoft Sans Serif"/>
              <a:cs typeface="Microsoft Sans Serif"/>
            </a:endParaRPr>
          </a:p>
          <a:p>
            <a:pPr marL="12700" marR="177165">
              <a:lnSpc>
                <a:spcPts val="3300"/>
              </a:lnSpc>
              <a:spcBef>
                <a:spcPts val="110"/>
              </a:spcBef>
              <a:tabLst>
                <a:tab pos="937894" algn="l"/>
                <a:tab pos="1493520" algn="l"/>
                <a:tab pos="1678939" algn="l"/>
                <a:tab pos="2234565" algn="l"/>
                <a:tab pos="3160395" algn="l"/>
                <a:tab pos="3530600" algn="l"/>
                <a:tab pos="3900804" algn="l"/>
                <a:tab pos="4271010" algn="l"/>
                <a:tab pos="4641215" algn="l"/>
                <a:tab pos="5012055" algn="l"/>
                <a:tab pos="5752465" algn="l"/>
                <a:tab pos="5937885" algn="l"/>
                <a:tab pos="6122670" algn="l"/>
                <a:tab pos="6678295" algn="l"/>
              </a:tabLst>
            </a:pPr>
            <a:r>
              <a:rPr dirty="0" sz="2700" spc="-65">
                <a:solidFill>
                  <a:srgbClr val="FFFFFF"/>
                </a:solidFill>
                <a:latin typeface="Microsoft Sans Serif"/>
                <a:cs typeface="Microsoft Sans Serif"/>
              </a:rPr>
              <a:t>Postman</a:t>
            </a:r>
            <a:r>
              <a:rPr dirty="0" sz="2700" spc="-6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-145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dirty="0" sz="2700" spc="-14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40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700" spc="40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315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dirty="0" sz="2700" spc="31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33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33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345">
                <a:solidFill>
                  <a:srgbClr val="FFFFFF"/>
                </a:solidFill>
                <a:latin typeface="Microsoft Sans Serif"/>
                <a:cs typeface="Microsoft Sans Serif"/>
              </a:rPr>
              <a:t>verify  </a:t>
            </a:r>
            <a:r>
              <a:rPr dirty="0" sz="2700" spc="330">
                <a:solidFill>
                  <a:srgbClr val="FFFFFF"/>
                </a:solidFill>
                <a:latin typeface="Microsoft Sans Serif"/>
                <a:cs typeface="Microsoft Sans Serif"/>
              </a:rPr>
              <a:t>that	</a:t>
            </a:r>
            <a:r>
              <a:rPr dirty="0" sz="2700" spc="545">
                <a:solidFill>
                  <a:srgbClr val="FFFFFF"/>
                </a:solidFill>
                <a:latin typeface="Microsoft Sans Serif"/>
                <a:cs typeface="Microsoft Sans Serif"/>
              </a:rPr>
              <a:t>all	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RESTful	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endpoints	</a:t>
            </a:r>
            <a:r>
              <a:rPr dirty="0" sz="2700" spc="405">
                <a:solidFill>
                  <a:srgbClr val="FFFFFF"/>
                </a:solidFill>
                <a:latin typeface="Microsoft Sans Serif"/>
                <a:cs typeface="Microsoft Sans Serif"/>
              </a:rPr>
              <a:t>for	</a:t>
            </a:r>
            <a:r>
              <a:rPr dirty="0" sz="2700" spc="305">
                <a:solidFill>
                  <a:srgbClr val="FFFFFF"/>
                </a:solidFill>
                <a:latin typeface="Microsoft Sans Serif"/>
                <a:cs typeface="Microsoft Sans Serif"/>
              </a:rPr>
              <a:t>creating, </a:t>
            </a:r>
            <a:r>
              <a:rPr dirty="0" sz="2700" spc="3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35">
                <a:solidFill>
                  <a:srgbClr val="FFFFFF"/>
                </a:solidFill>
                <a:latin typeface="Microsoft Sans Serif"/>
                <a:cs typeface="Microsoft Sans Serif"/>
              </a:rPr>
              <a:t>reading,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amending,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complaints</a:t>
            </a:r>
            <a:endParaRPr sz="2700">
              <a:latin typeface="Microsoft Sans Serif"/>
              <a:cs typeface="Microsoft Sans Serif"/>
            </a:endParaRPr>
          </a:p>
          <a:p>
            <a:pPr marL="12700" marR="547370">
              <a:lnSpc>
                <a:spcPts val="3300"/>
              </a:lnSpc>
              <a:spcBef>
                <a:spcPts val="55"/>
              </a:spcBef>
              <a:tabLst>
                <a:tab pos="1493520" algn="l"/>
                <a:tab pos="2049145" algn="l"/>
                <a:tab pos="3900804" algn="l"/>
                <a:tab pos="5567045" algn="l"/>
                <a:tab pos="5937885" algn="l"/>
              </a:tabLst>
            </a:pPr>
            <a:r>
              <a:rPr dirty="0" sz="2700" spc="145">
                <a:solidFill>
                  <a:srgbClr val="FFFFFF"/>
                </a:solidFill>
                <a:latin typeface="Microsoft Sans Serif"/>
                <a:cs typeface="Microsoft Sans Serif"/>
              </a:rPr>
              <a:t>operate</a:t>
            </a:r>
            <a:r>
              <a:rPr dirty="0" sz="2700" spc="14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220">
                <a:solidFill>
                  <a:srgbClr val="FFFFFF"/>
                </a:solidFill>
                <a:latin typeface="Microsoft Sans Serif"/>
                <a:cs typeface="Microsoft Sans Serif"/>
              </a:rPr>
              <a:t>intended,</a:t>
            </a:r>
            <a:r>
              <a:rPr dirty="0" sz="2700" spc="22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00" spc="25">
                <a:solidFill>
                  <a:srgbClr val="FFFFFF"/>
                </a:solidFill>
                <a:latin typeface="Microsoft Sans Serif"/>
                <a:cs typeface="Microsoft Sans Serif"/>
              </a:rPr>
              <a:t>seamless  </a:t>
            </a:r>
            <a:r>
              <a:rPr dirty="0" sz="2700" spc="340">
                <a:solidFill>
                  <a:srgbClr val="FFFFFF"/>
                </a:solidFill>
                <a:latin typeface="Microsoft Sans Serif"/>
                <a:cs typeface="Microsoft Sans Serif"/>
              </a:rPr>
              <a:t>integration.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3117" y="332639"/>
            <a:ext cx="16780510" cy="9620250"/>
            <a:chOff x="753117" y="332639"/>
            <a:chExt cx="16780510" cy="962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5952" y="420624"/>
              <a:ext cx="2974848" cy="6035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2" y="420624"/>
              <a:ext cx="2840736" cy="536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855" y="1384541"/>
              <a:ext cx="7362825" cy="82772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1477" y="1384544"/>
              <a:ext cx="7858125" cy="8296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2024-10-29T08:34:33Z</dcterms:created>
  <dcterms:modified xsi:type="dcterms:W3CDTF">2024-10-29T08:34:33Z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2024-10-29T00:00:00Z</vt:filetime>
  </property>
</Properties>
</file>